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57" r:id="rId4"/>
    <p:sldId id="355" r:id="rId5"/>
    <p:sldId id="356" r:id="rId6"/>
    <p:sldId id="338" r:id="rId7"/>
    <p:sldId id="339" r:id="rId8"/>
    <p:sldId id="267" r:id="rId9"/>
    <p:sldId id="362" r:id="rId10"/>
    <p:sldId id="363" r:id="rId11"/>
    <p:sldId id="340" r:id="rId12"/>
    <p:sldId id="310" r:id="rId13"/>
    <p:sldId id="361" r:id="rId14"/>
    <p:sldId id="311" r:id="rId15"/>
    <p:sldId id="314" r:id="rId16"/>
    <p:sldId id="315" r:id="rId17"/>
    <p:sldId id="32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1" autoAdjust="0"/>
    <p:restoredTop sz="93182" autoAdjust="0"/>
  </p:normalViewPr>
  <p:slideViewPr>
    <p:cSldViewPr>
      <p:cViewPr varScale="1">
        <p:scale>
          <a:sx n="92" d="100"/>
          <a:sy n="92" d="100"/>
        </p:scale>
        <p:origin x="-7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B12114-6C64-447A-911D-940D4B100BFD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F4456F8-FC04-4427-952A-938F460A0B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326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65016-CA05-496E-8533-F8D0F323E08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0D57D7-8F2D-40A1-A869-FA33E56265B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22400" y="873125"/>
            <a:ext cx="4014788" cy="30099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60863"/>
            <a:ext cx="5027613" cy="3865562"/>
          </a:xfrm>
          <a:noFill/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defTabSz="762000" eaLnBrk="1" hangingPunct="1"/>
            <a:r>
              <a:rPr lang="ru-RU" sz="1000" smtClean="0"/>
              <a:t>Низковольтную сеть можно разделить на три уровня. Все три уровня электроснабжения выполняют похожие задачи, но главные задачи различны:</a:t>
            </a:r>
          </a:p>
          <a:p>
            <a:pPr defTabSz="762000" eaLnBrk="1" hangingPunct="1"/>
            <a:r>
              <a:rPr lang="ru-RU" sz="1000" smtClean="0"/>
              <a:t>Уровень ГРЩ – самый близкий к источнику электроснабжения. На этом уровне имеем дело с высокими расчетными токами КЗ и высокими токами рабочего режима. Следовательно, необходимы выключатели с высокой отключающей способностью; с высокой стойкостью к термическим и электродинамическим воздействиям рабочих и аварийных токов; с высокой надежностью, так как отказ аппарата, установленного в голове схемы электроснабжения, привел бы к максимальному ущербу от аварии.</a:t>
            </a:r>
          </a:p>
          <a:p>
            <a:pPr defTabSz="762000" eaLnBrk="1" hangingPunct="1"/>
            <a:r>
              <a:rPr lang="ru-RU" sz="1000" smtClean="0"/>
              <a:t>Уровень вторичного распределения – требуется токоограничение при сохранении селективности с аппаратами конечного распределения.</a:t>
            </a:r>
          </a:p>
          <a:p>
            <a:pPr defTabSz="762000" eaLnBrk="1" hangingPunct="1"/>
            <a:r>
              <a:rPr lang="ru-RU" sz="1000" smtClean="0"/>
              <a:t>Уровень конечного распределения - должен быть оснащен аппаратами, безопасными даже для необученных пользователей, требуется сверхбыстрое обнаружение и ликвидация аварийных режимов.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Диаграмма возможных переходов из одного состояния в другое представлена на рисунке. При переходе в положение «включен» взводится отключающая пружина выключателя и он готов к отключению аварийных режимов. Под действием перегрузки (дуга диаграммы «перегрузка») или КЗ (дуга «КЗ») происходит автоматическое отключение, т. е. переход в состояние «отключен автоматически». Теперь во включенное состояние аппарат может быть переведен только через положение «отключен».</a:t>
            </a:r>
          </a:p>
          <a:p>
            <a:pPr eaLnBrk="1" hangingPunct="1"/>
            <a:r>
              <a:rPr lang="ru-RU" smtClean="0"/>
              <a:t> </a:t>
            </a:r>
          </a:p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65E750-FE4A-47CD-8DA9-243B3C2F1C40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2110D-A669-46F8-A886-8D0933378FFD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DCB6-9428-4339-BDFA-62C27EDDF2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165D4-4155-4E25-BEB0-C84AD7703D6B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3A5C5-5FA3-41FE-9122-480243A782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59E26-9314-4A2B-8DFF-8778C4A3FE20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7CD2C-231E-4B2C-A0A6-E3BC5A831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03A45-5D2D-4873-9FAA-7D01E2B27DAA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F069C-7CDE-4272-B140-449BDA5E3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CEE54-ED25-44FC-8CB1-760AE8F4D5C7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DE838-F15D-4B62-A1EA-E42E15FF7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58A8-3EC1-4DC6-B9DB-28561C1CEFD0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A8850-5BDF-4B96-814E-72ADD4055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4FF6-005B-4D1F-BD35-7EA3A9295BD1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9CFEF-C3F2-4FE8-9ED3-578ED4083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23289-A6AC-444C-A1CF-9C61890CEDCD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A4375-EC8B-41FB-BB5D-13D0D1A21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41327-18A1-4F68-A9B8-81ECDAF59B86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C82BB-CECF-44B0-AD27-F0C7CC7858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BD9DA-B23F-44DF-8190-1EDCE86A0AB4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9F403-CBE9-4FEB-8E2A-2372FE9C8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AA8AC-F400-4F2D-9942-A30D08BE5951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5B371-C9F3-4F31-9877-CCF82D97B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A0EEF3-CF9F-45A5-BACE-08E72FA6D25F}" type="datetimeFigureOut">
              <a:rPr lang="ru-RU"/>
              <a:pPr>
                <a:defRPr/>
              </a:pPr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713050-5221-465B-ADBF-F45A880E2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142875"/>
            <a:ext cx="7772400" cy="3571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Автоматический</a:t>
            </a:r>
            <a:r>
              <a:rPr lang="ru-RU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выключатель (АВ)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3" y="785813"/>
            <a:ext cx="8643937" cy="5929312"/>
          </a:xfrm>
        </p:spPr>
        <p:txBody>
          <a:bodyPr/>
          <a:lstStyle/>
          <a:p>
            <a:pPr algn="just" eaLnBrk="1" hangingPunct="1"/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Автоматический выключатель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это электрический аппарат, предназначенный для нечастых операций включения и отключения токов нагрузки в номинальном режиме, а также автоматического отключения питающей цепи в аварийном режиме: при перегрузке или коротком замыкании.</a:t>
            </a:r>
          </a:p>
          <a:p>
            <a:pPr algn="just" eaLnBrk="1" hangingPunct="1"/>
            <a:endParaRPr lang="ru-RU" sz="2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Автоматические выключатели применяются: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распределительных щитах  переменного и постоянного тока собственных нужд подстанций, шкафах и отсеках релейной защиты и автоматики, в щитках зданий и т.д.</a:t>
            </a:r>
          </a:p>
          <a:p>
            <a:pPr algn="just" eaLnBrk="1" hangingPunct="1"/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Защитные функции аппарата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выполняют специальные расцепители, которые в зависимости от выполняемой функции,  делятся на: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тепловые;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электромагнитные;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независимые;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обратного тока;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минимального и максимального напряжения.</a:t>
            </a:r>
          </a:p>
          <a:p>
            <a:pPr algn="just" eaLnBrk="1" hangingPunct="1"/>
            <a:endParaRPr lang="ru-RU" sz="1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88222"/>
            <a:ext cx="842968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При включении рычага управления происходит взвод механизма , а также коммутация контактов.</a:t>
            </a:r>
          </a:p>
          <a:p>
            <a:r>
              <a:rPr lang="ru-RU" sz="1600" dirty="0" smtClean="0"/>
              <a:t>Ток протекает от питающего провода, который подключен к зажиму автомата. Далее к неподвижному контакту, через подвижный контакт, катушку электромагнита (соленоида), биметаллическую пластину и через нижний винтовой зажим на нагрузку.</a:t>
            </a:r>
          </a:p>
          <a:p>
            <a:r>
              <a:rPr lang="ru-RU" sz="1600" dirty="0" smtClean="0"/>
              <a:t>Если возникло короткое замыкание за выключение нагрузки отвечает электромагнитный </a:t>
            </a:r>
            <a:r>
              <a:rPr lang="ru-RU" sz="1600" dirty="0" err="1" smtClean="0"/>
              <a:t>расцепитель</a:t>
            </a:r>
            <a:r>
              <a:rPr lang="ru-RU" sz="1600" dirty="0" smtClean="0"/>
              <a:t>. При коротком замыкании ток в цепи мгновенно возрастает. Ток, протекающий через катушку </a:t>
            </a:r>
            <a:r>
              <a:rPr lang="ru-RU" sz="1600" dirty="0" err="1" smtClean="0"/>
              <a:t>расцепителя</a:t>
            </a:r>
            <a:r>
              <a:rPr lang="ru-RU" sz="1600" dirty="0" smtClean="0"/>
              <a:t> тоже возрастает. В катушке возникает сильное магнитное поле, приводящее в движение якорь, который надавливает на рычаг спускового механизма, что приводит к его срабатыванию и отключению нагрузки.</a:t>
            </a:r>
          </a:p>
          <a:p>
            <a:r>
              <a:rPr lang="ru-RU" sz="1600" dirty="0" smtClean="0"/>
              <a:t>Электромагнитное поле возникает мгновенно, поэтому автомат успевает отключиться до появления нежелательных последствий.</a:t>
            </a:r>
          </a:p>
          <a:p>
            <a:r>
              <a:rPr lang="ru-RU" sz="1600" dirty="0" smtClean="0"/>
              <a:t>Во время размыкания контактов возможно возникновение дугового разряда. Дуга направлена в сторону </a:t>
            </a:r>
            <a:r>
              <a:rPr lang="ru-RU" sz="1600" dirty="0" err="1" smtClean="0"/>
              <a:t>дугогасительной</a:t>
            </a:r>
            <a:r>
              <a:rPr lang="ru-RU" sz="1600" dirty="0" smtClean="0"/>
              <a:t> камеры. При попадании в камеру дуга разделяется, завлекается внутрь её и затухает.</a:t>
            </a:r>
          </a:p>
          <a:p>
            <a:r>
              <a:rPr lang="ru-RU" sz="1600" dirty="0" smtClean="0"/>
              <a:t>Продукты горения дуги и избыточное давление сбрасываются через специальное отверстие в корпусе автомата.</a:t>
            </a:r>
          </a:p>
          <a:p>
            <a:r>
              <a:rPr lang="ru-RU" sz="1600" dirty="0" smtClean="0"/>
              <a:t>Тепловой </a:t>
            </a:r>
            <a:r>
              <a:rPr lang="ru-RU" sz="1600" dirty="0" err="1" smtClean="0"/>
              <a:t>расцепитель</a:t>
            </a:r>
            <a:r>
              <a:rPr lang="ru-RU" sz="1600" dirty="0" smtClean="0"/>
              <a:t> отвечает за защиту от перегрузки . При превышении тока свыше номинального происходит нагрев биметаллической пластины. Она начинает изгибаться и надавливает своим кончиком на рычаг спускового механизма. Так происходит отключение автомата.</a:t>
            </a:r>
          </a:p>
          <a:p>
            <a:r>
              <a:rPr lang="ru-RU" sz="1600" dirty="0" smtClean="0"/>
              <a:t>В отличие от электромагнитного </a:t>
            </a:r>
            <a:r>
              <a:rPr lang="ru-RU" sz="1600" dirty="0" err="1" smtClean="0"/>
              <a:t>расцепителя</a:t>
            </a:r>
            <a:r>
              <a:rPr lang="ru-RU" sz="1600" dirty="0" smtClean="0"/>
              <a:t> тепловой </a:t>
            </a:r>
            <a:r>
              <a:rPr lang="ru-RU" sz="1600" dirty="0" err="1" smtClean="0"/>
              <a:t>расцепитель</a:t>
            </a:r>
            <a:r>
              <a:rPr lang="ru-RU" sz="1600" dirty="0" smtClean="0"/>
              <a:t> более медлителен и не способен срабатывать за долю секунды.</a:t>
            </a:r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714375" y="1214438"/>
            <a:ext cx="3357563" cy="1785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643563" y="1357313"/>
            <a:ext cx="3286125" cy="1785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857500" y="4572000"/>
            <a:ext cx="3429000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988" name="TextBox 16"/>
          <p:cNvSpPr txBox="1">
            <a:spLocks noChangeArrowheads="1"/>
          </p:cNvSpPr>
          <p:nvPr/>
        </p:nvSpPr>
        <p:spPr bwMode="auto">
          <a:xfrm>
            <a:off x="3500438" y="285750"/>
            <a:ext cx="27860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/>
              <a:t>Включение  вручную</a:t>
            </a:r>
          </a:p>
        </p:txBody>
      </p:sp>
      <p:sp>
        <p:nvSpPr>
          <p:cNvPr id="41989" name="TextBox 25"/>
          <p:cNvSpPr txBox="1">
            <a:spLocks noChangeArrowheads="1"/>
          </p:cNvSpPr>
          <p:nvPr/>
        </p:nvSpPr>
        <p:spPr bwMode="auto">
          <a:xfrm>
            <a:off x="1071563" y="1928813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Отключен</a:t>
            </a:r>
          </a:p>
        </p:txBody>
      </p:sp>
      <p:sp>
        <p:nvSpPr>
          <p:cNvPr id="41990" name="TextBox 26"/>
          <p:cNvSpPr txBox="1">
            <a:spLocks noChangeArrowheads="1"/>
          </p:cNvSpPr>
          <p:nvPr/>
        </p:nvSpPr>
        <p:spPr bwMode="auto">
          <a:xfrm>
            <a:off x="6572250" y="2000250"/>
            <a:ext cx="171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Включен</a:t>
            </a:r>
          </a:p>
        </p:txBody>
      </p:sp>
      <p:sp>
        <p:nvSpPr>
          <p:cNvPr id="41991" name="TextBox 27"/>
          <p:cNvSpPr txBox="1">
            <a:spLocks noChangeArrowheads="1"/>
          </p:cNvSpPr>
          <p:nvPr/>
        </p:nvSpPr>
        <p:spPr bwMode="auto">
          <a:xfrm>
            <a:off x="4000500" y="3143250"/>
            <a:ext cx="2000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/>
              <a:t>Отключение вручную</a:t>
            </a:r>
          </a:p>
        </p:txBody>
      </p:sp>
      <p:sp>
        <p:nvSpPr>
          <p:cNvPr id="41992" name="TextBox 29"/>
          <p:cNvSpPr txBox="1">
            <a:spLocks noChangeArrowheads="1"/>
          </p:cNvSpPr>
          <p:nvPr/>
        </p:nvSpPr>
        <p:spPr bwMode="auto">
          <a:xfrm>
            <a:off x="3143250" y="5143500"/>
            <a:ext cx="30003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Отключен</a:t>
            </a:r>
          </a:p>
          <a:p>
            <a:pPr algn="ctr"/>
            <a:r>
              <a:rPr lang="ru-RU" sz="2800" b="1">
                <a:solidFill>
                  <a:schemeClr val="bg1"/>
                </a:solidFill>
              </a:rPr>
              <a:t>автоматически</a:t>
            </a:r>
          </a:p>
        </p:txBody>
      </p:sp>
      <p:sp>
        <p:nvSpPr>
          <p:cNvPr id="41993" name="TextBox 45"/>
          <p:cNvSpPr txBox="1">
            <a:spLocks noChangeArrowheads="1"/>
          </p:cNvSpPr>
          <p:nvPr/>
        </p:nvSpPr>
        <p:spPr bwMode="auto">
          <a:xfrm>
            <a:off x="7858125" y="4214813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КЗ</a:t>
            </a:r>
          </a:p>
        </p:txBody>
      </p:sp>
      <p:sp>
        <p:nvSpPr>
          <p:cNvPr id="41994" name="TextBox 46"/>
          <p:cNvSpPr txBox="1">
            <a:spLocks noChangeArrowheads="1"/>
          </p:cNvSpPr>
          <p:nvPr/>
        </p:nvSpPr>
        <p:spPr bwMode="auto">
          <a:xfrm rot="-2691616">
            <a:off x="5803900" y="4105275"/>
            <a:ext cx="2071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/>
              <a:t>перегрузка</a:t>
            </a:r>
          </a:p>
        </p:txBody>
      </p:sp>
      <p:sp>
        <p:nvSpPr>
          <p:cNvPr id="41995" name="TextBox 53"/>
          <p:cNvSpPr txBox="1">
            <a:spLocks noChangeArrowheads="1"/>
          </p:cNvSpPr>
          <p:nvPr/>
        </p:nvSpPr>
        <p:spPr bwMode="auto">
          <a:xfrm rot="3102292">
            <a:off x="917576" y="4119562"/>
            <a:ext cx="2500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/>
              <a:t>Взвод пружины</a:t>
            </a:r>
          </a:p>
        </p:txBody>
      </p:sp>
      <p:sp>
        <p:nvSpPr>
          <p:cNvPr id="61" name="Стрелка влево 60"/>
          <p:cNvSpPr/>
          <p:nvPr/>
        </p:nvSpPr>
        <p:spPr>
          <a:xfrm rot="18938644">
            <a:off x="5599113" y="3690938"/>
            <a:ext cx="2562225" cy="714375"/>
          </a:xfrm>
          <a:prstGeom prst="leftArrow">
            <a:avLst>
              <a:gd name="adj1" fmla="val 23250"/>
              <a:gd name="adj2" fmla="val 3873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" name="Выгнутая вверх стрелка 67"/>
          <p:cNvSpPr/>
          <p:nvPr/>
        </p:nvSpPr>
        <p:spPr>
          <a:xfrm>
            <a:off x="2286000" y="214313"/>
            <a:ext cx="5500688" cy="1071562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9" name="Выгнутая вверх стрелка 78"/>
          <p:cNvSpPr/>
          <p:nvPr/>
        </p:nvSpPr>
        <p:spPr>
          <a:xfrm rot="10800000">
            <a:off x="2071688" y="3071813"/>
            <a:ext cx="5503862" cy="1001712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4" name="Выгнутая вправо стрелка 93"/>
          <p:cNvSpPr/>
          <p:nvPr/>
        </p:nvSpPr>
        <p:spPr>
          <a:xfrm rot="2570662">
            <a:off x="7112000" y="2884488"/>
            <a:ext cx="1558925" cy="3589337"/>
          </a:xfrm>
          <a:prstGeom prst="curvedLeftArrow">
            <a:avLst>
              <a:gd name="adj1" fmla="val 15846"/>
              <a:gd name="adj2" fmla="val 32540"/>
              <a:gd name="adj3" fmla="val 365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6" name="Стрелка влево 95"/>
          <p:cNvSpPr/>
          <p:nvPr/>
        </p:nvSpPr>
        <p:spPr>
          <a:xfrm rot="3293080">
            <a:off x="1007269" y="3648869"/>
            <a:ext cx="2525713" cy="803275"/>
          </a:xfrm>
          <a:prstGeom prst="leftArrow">
            <a:avLst>
              <a:gd name="adj1" fmla="val 14723"/>
              <a:gd name="adj2" fmla="val 2842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69" name="Picture 6" descr="вд_63_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6813" y="3644900"/>
            <a:ext cx="1627187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6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8913"/>
            <a:ext cx="8424862" cy="1223962"/>
          </a:xfrm>
        </p:spPr>
        <p:txBody>
          <a:bodyPr lIns="0" tIns="0" rIns="0" bIns="0" anchor="t"/>
          <a:lstStyle/>
          <a:p>
            <a:pPr eaLnBrk="1" hangingPunct="1"/>
            <a:r>
              <a:rPr lang="ru-RU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Дифференциальные выключатели нагрузки (УЗО</a:t>
            </a:r>
            <a:r>
              <a:rPr lang="ru-RU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371" name="Rectangle 4"/>
          <p:cNvSpPr>
            <a:spLocks noChangeArrowheads="1"/>
          </p:cNvSpPr>
          <p:nvPr/>
        </p:nvSpPr>
        <p:spPr bwMode="auto">
          <a:xfrm>
            <a:off x="184150" y="11969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solidFill>
                  <a:srgbClr val="FF0000"/>
                </a:solidFill>
                <a:latin typeface="Arial" charset="0"/>
              </a:rPr>
              <a:t>Функции и применение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1600" b="1" dirty="0">
                <a:latin typeface="Arial" charset="0"/>
              </a:rPr>
              <a:t>защита людей от поражения электрическим током при прямых </a:t>
            </a:r>
            <a:endParaRPr lang="en-US" sz="1600" b="1" dirty="0">
              <a:latin typeface="Arial" charset="0"/>
            </a:endParaRP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</a:pPr>
            <a:r>
              <a:rPr lang="ru-RU" sz="1600" b="1" dirty="0">
                <a:latin typeface="Arial" charset="0"/>
              </a:rPr>
              <a:t>или косвенных контактах с токопроводящими частями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1600" b="1" dirty="0">
                <a:latin typeface="Arial" charset="0"/>
              </a:rPr>
              <a:t>защита электроустановки от возгорания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</a:pPr>
            <a:r>
              <a:rPr lang="ru-RU" sz="1600" b="1" dirty="0">
                <a:solidFill>
                  <a:srgbClr val="FF0000"/>
                </a:solidFill>
                <a:latin typeface="Arial" charset="0"/>
              </a:rPr>
              <a:t>Характеристики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solidFill>
                  <a:srgbClr val="5F5F5F"/>
                </a:solidFill>
                <a:latin typeface="Arial" charset="0"/>
              </a:rPr>
              <a:t>- </a:t>
            </a:r>
            <a:r>
              <a:rPr lang="ru-RU" sz="1600" b="1" dirty="0">
                <a:latin typeface="Arial" charset="0"/>
              </a:rPr>
              <a:t>класс: </a:t>
            </a:r>
            <a:r>
              <a:rPr lang="ru-RU" b="1" dirty="0">
                <a:latin typeface="Arial" charset="0"/>
              </a:rPr>
              <a:t>АС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latin typeface="Arial" charset="0"/>
              </a:rPr>
              <a:t>- номинальный ток: </a:t>
            </a:r>
            <a:r>
              <a:rPr lang="ru-RU" b="1" dirty="0">
                <a:latin typeface="Arial" charset="0"/>
              </a:rPr>
              <a:t>16-63 А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latin typeface="Arial" charset="0"/>
              </a:rPr>
              <a:t>- номинальный отключающий дифференциальный ток: </a:t>
            </a:r>
            <a:r>
              <a:rPr lang="ru-RU" b="1" dirty="0">
                <a:latin typeface="Arial" charset="0"/>
              </a:rPr>
              <a:t>10, 30, 100, 300 мА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</a:pPr>
            <a:r>
              <a:rPr lang="ru-RU" sz="1600" b="1" dirty="0">
                <a:latin typeface="Arial" charset="0"/>
              </a:rPr>
              <a:t>- номинальное напряжение: 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</a:pPr>
            <a:r>
              <a:rPr lang="ru-RU" sz="1600" b="1" dirty="0">
                <a:latin typeface="Arial" charset="0"/>
              </a:rPr>
              <a:t>                    2 полюса: </a:t>
            </a:r>
            <a:r>
              <a:rPr lang="ru-RU" b="1" dirty="0">
                <a:latin typeface="Arial" charset="0"/>
              </a:rPr>
              <a:t>230 В</a:t>
            </a:r>
            <a:r>
              <a:rPr lang="ru-RU" sz="1600" b="1" dirty="0">
                <a:latin typeface="Arial" charset="0"/>
              </a:rPr>
              <a:t> переменного тока,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</a:pPr>
            <a:r>
              <a:rPr lang="ru-RU" sz="1600" b="1" dirty="0">
                <a:latin typeface="Arial" charset="0"/>
              </a:rPr>
              <a:t>                    4 полюса: </a:t>
            </a:r>
            <a:r>
              <a:rPr lang="ru-RU" b="1" dirty="0">
                <a:latin typeface="Arial" charset="0"/>
              </a:rPr>
              <a:t>400 В</a:t>
            </a:r>
            <a:r>
              <a:rPr lang="ru-RU" sz="1600" b="1" dirty="0">
                <a:latin typeface="Arial" charset="0"/>
              </a:rPr>
              <a:t> переменного тока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latin typeface="Arial" charset="0"/>
              </a:rPr>
              <a:t>- сечение кабелей: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latin typeface="Arial" charset="0"/>
              </a:rPr>
              <a:t>     - минимальное: 1 </a:t>
            </a:r>
            <a:r>
              <a:rPr lang="ru-RU" sz="1600" b="1" dirty="0" err="1">
                <a:latin typeface="Arial" charset="0"/>
              </a:rPr>
              <a:t>кв.мм</a:t>
            </a:r>
            <a:r>
              <a:rPr lang="ru-RU" sz="1600" b="1" dirty="0">
                <a:latin typeface="Arial" charset="0"/>
              </a:rPr>
              <a:t> для жестких или гибких кабелей 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latin typeface="Arial" charset="0"/>
              </a:rPr>
              <a:t>     - максимальное: 25 </a:t>
            </a:r>
            <a:r>
              <a:rPr lang="ru-RU" sz="1600" b="1" dirty="0" err="1">
                <a:latin typeface="Arial" charset="0"/>
              </a:rPr>
              <a:t>кв.мм</a:t>
            </a:r>
            <a:r>
              <a:rPr lang="ru-RU" sz="1600" b="1" dirty="0">
                <a:latin typeface="Arial" charset="0"/>
              </a:rPr>
              <a:t> для жестких кабелей</a:t>
            </a:r>
          </a:p>
          <a:p>
            <a:pPr marL="285750" indent="-285750" defTabSz="774700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 dirty="0">
                <a:latin typeface="Arial" charset="0"/>
              </a:rPr>
              <a:t> - коммутационная износостойкость электрическая и механическая: 10000 циклов</a:t>
            </a:r>
          </a:p>
        </p:txBody>
      </p:sp>
      <p:pic>
        <p:nvPicPr>
          <p:cNvPr id="186372" name="Picture 5" descr="ВД63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9513" y="1196975"/>
            <a:ext cx="1096962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0"/>
            <a:ext cx="8380413" cy="581025"/>
          </a:xfrm>
        </p:spPr>
        <p:txBody>
          <a:bodyPr lIns="0" tIns="0" rIns="0" bIns="0" anchor="t"/>
          <a:lstStyle/>
          <a:p>
            <a:pPr eaLnBrk="1" hangingPunct="1"/>
            <a:r>
              <a:rPr lang="ru-RU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Характеристики УЗО</a:t>
            </a:r>
          </a:p>
        </p:txBody>
      </p:sp>
      <p:sp>
        <p:nvSpPr>
          <p:cNvPr id="1853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908050"/>
            <a:ext cx="7281862" cy="5592763"/>
          </a:xfrm>
        </p:spPr>
        <p:txBody>
          <a:bodyPr lIns="0" tIns="0" rIns="0" bIns="0"/>
          <a:lstStyle/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По условиям функционирования УЗО подразделяются на следующие типы: </a:t>
            </a: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АС, А, В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en-US" sz="2000" b="1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УЗО типа </a:t>
            </a:r>
            <a:r>
              <a:rPr lang="ru-RU" sz="2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- устройство защитного отключения, реагирующее на переменный синусоидальный дифференциальный ток, возникающий внезапно, 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   либо медленно возрастающий.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УЗО типа </a:t>
            </a:r>
            <a:r>
              <a:rPr lang="ru-RU" sz="2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- устройство защитного отключения, реагирующее на переменный синусоидальный дифференциальный ток и пульсирующий постоянный дифференциальный ток, возникающие внезапно, либо медленно возрастающие.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УЗО типа </a:t>
            </a:r>
            <a:r>
              <a:rPr lang="ru-RU" sz="2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- устройство защитного отключения, реагирующее на переменный синусоидальный дифференциальный ток, пульсирующий постоянный дифференциальный ток и постоянный выпрямленный ток, возникающие внезапно, либо медленно возрастающие.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ru-RU" sz="200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ru-RU" sz="3000" b="1" smtClean="0">
              <a:solidFill>
                <a:schemeClr val="accent1"/>
              </a:solidFill>
            </a:endParaRPr>
          </a:p>
        </p:txBody>
      </p:sp>
      <p:pic>
        <p:nvPicPr>
          <p:cNvPr id="185347" name="Picture 5" descr="059639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62850" y="836613"/>
            <a:ext cx="137477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348" name="Line 6"/>
          <p:cNvSpPr>
            <a:spLocks noChangeShapeType="1"/>
          </p:cNvSpPr>
          <p:nvPr/>
        </p:nvSpPr>
        <p:spPr bwMode="auto">
          <a:xfrm flipV="1">
            <a:off x="7297738" y="1628775"/>
            <a:ext cx="9445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85349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25" y="3929063"/>
            <a:ext cx="996950" cy="719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85350" name="Picture 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65900" y="2276475"/>
            <a:ext cx="731838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8288" y="139973"/>
            <a:ext cx="8408168" cy="585787"/>
          </a:xfrm>
          <a:ln>
            <a:solidFill>
              <a:schemeClr val="tx1"/>
            </a:solidFill>
          </a:ln>
        </p:spPr>
        <p:txBody>
          <a:bodyPr lIns="0" tIns="0" rIns="0" bIns="0" anchor="t"/>
          <a:lstStyle/>
          <a:p>
            <a:pPr eaLnBrk="1" hangingPunct="1"/>
            <a:r>
              <a:rPr lang="en-US" sz="3100" b="1" dirty="0" err="1" smtClean="0">
                <a:solidFill>
                  <a:srgbClr val="5F5F5F"/>
                </a:solidFill>
              </a:rPr>
              <a:t>Принцип</a:t>
            </a:r>
            <a:r>
              <a:rPr lang="en-US" sz="3100" b="1" dirty="0" smtClean="0">
                <a:solidFill>
                  <a:srgbClr val="5F5F5F"/>
                </a:solidFill>
              </a:rPr>
              <a:t> </a:t>
            </a:r>
            <a:r>
              <a:rPr lang="en-US" sz="3100" b="1" dirty="0" err="1" smtClean="0">
                <a:solidFill>
                  <a:srgbClr val="5F5F5F"/>
                </a:solidFill>
              </a:rPr>
              <a:t>действия</a:t>
            </a:r>
            <a:r>
              <a:rPr lang="en-US" sz="3100" b="1" dirty="0" smtClean="0">
                <a:solidFill>
                  <a:srgbClr val="5F5F5F"/>
                </a:solidFill>
              </a:rPr>
              <a:t> </a:t>
            </a:r>
            <a:r>
              <a:rPr lang="en-US" sz="3100" b="1" dirty="0" err="1" smtClean="0">
                <a:solidFill>
                  <a:srgbClr val="5F5F5F"/>
                </a:solidFill>
              </a:rPr>
              <a:t>дифференциальной</a:t>
            </a:r>
            <a:r>
              <a:rPr lang="en-US" sz="3100" b="1" dirty="0" smtClean="0">
                <a:solidFill>
                  <a:srgbClr val="5F5F5F"/>
                </a:solidFill>
              </a:rPr>
              <a:t> </a:t>
            </a:r>
            <a:r>
              <a:rPr lang="en-US" sz="3100" b="1" dirty="0" err="1" smtClean="0">
                <a:solidFill>
                  <a:srgbClr val="5F5F5F"/>
                </a:solidFill>
              </a:rPr>
              <a:t>защиты</a:t>
            </a:r>
            <a:endParaRPr lang="en-US" sz="3100" b="1" dirty="0" smtClean="0">
              <a:solidFill>
                <a:srgbClr val="5F5F5F"/>
              </a:solidFill>
            </a:endParaRPr>
          </a:p>
        </p:txBody>
      </p:sp>
      <p:sp>
        <p:nvSpPr>
          <p:cNvPr id="187394" name="Oval 3"/>
          <p:cNvSpPr>
            <a:spLocks noChangeArrowheads="1"/>
          </p:cNvSpPr>
          <p:nvPr/>
        </p:nvSpPr>
        <p:spPr bwMode="auto">
          <a:xfrm>
            <a:off x="2859088" y="2783160"/>
            <a:ext cx="1749425" cy="1752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395" name="Line 4"/>
          <p:cNvSpPr>
            <a:spLocks noChangeShapeType="1"/>
          </p:cNvSpPr>
          <p:nvPr/>
        </p:nvSpPr>
        <p:spPr bwMode="auto">
          <a:xfrm>
            <a:off x="496888" y="103056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396" name="Line 5"/>
          <p:cNvSpPr>
            <a:spLocks noChangeShapeType="1"/>
          </p:cNvSpPr>
          <p:nvPr/>
        </p:nvSpPr>
        <p:spPr bwMode="auto">
          <a:xfrm>
            <a:off x="496888" y="133536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397" name="Line 6"/>
          <p:cNvSpPr>
            <a:spLocks noChangeShapeType="1"/>
          </p:cNvSpPr>
          <p:nvPr/>
        </p:nvSpPr>
        <p:spPr bwMode="auto">
          <a:xfrm>
            <a:off x="2859088" y="103056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398" name="Line 7"/>
          <p:cNvSpPr>
            <a:spLocks noChangeShapeType="1"/>
          </p:cNvSpPr>
          <p:nvPr/>
        </p:nvSpPr>
        <p:spPr bwMode="auto">
          <a:xfrm>
            <a:off x="4611688" y="133536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87399" name="Group 8"/>
          <p:cNvGrpSpPr>
            <a:grpSpLocks/>
          </p:cNvGrpSpPr>
          <p:nvPr/>
        </p:nvGrpSpPr>
        <p:grpSpPr bwMode="auto">
          <a:xfrm>
            <a:off x="2782888" y="1716360"/>
            <a:ext cx="152400" cy="76200"/>
            <a:chOff x="1344" y="1920"/>
            <a:chExt cx="288" cy="336"/>
          </a:xfrm>
        </p:grpSpPr>
        <p:sp>
          <p:nvSpPr>
            <p:cNvPr id="187448" name="Line 9"/>
            <p:cNvSpPr>
              <a:spLocks noChangeShapeType="1"/>
            </p:cNvSpPr>
            <p:nvPr/>
          </p:nvSpPr>
          <p:spPr bwMode="auto">
            <a:xfrm>
              <a:off x="1344" y="1920"/>
              <a:ext cx="28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49" name="Line 10"/>
            <p:cNvSpPr>
              <a:spLocks noChangeShapeType="1"/>
            </p:cNvSpPr>
            <p:nvPr/>
          </p:nvSpPr>
          <p:spPr bwMode="auto">
            <a:xfrm flipV="1">
              <a:off x="1344" y="1920"/>
              <a:ext cx="28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7400" name="Group 11"/>
          <p:cNvGrpSpPr>
            <a:grpSpLocks/>
          </p:cNvGrpSpPr>
          <p:nvPr/>
        </p:nvGrpSpPr>
        <p:grpSpPr bwMode="auto">
          <a:xfrm>
            <a:off x="4535488" y="1716360"/>
            <a:ext cx="152400" cy="76200"/>
            <a:chOff x="1344" y="1920"/>
            <a:chExt cx="288" cy="336"/>
          </a:xfrm>
        </p:grpSpPr>
        <p:sp>
          <p:nvSpPr>
            <p:cNvPr id="187446" name="Line 12"/>
            <p:cNvSpPr>
              <a:spLocks noChangeShapeType="1"/>
            </p:cNvSpPr>
            <p:nvPr/>
          </p:nvSpPr>
          <p:spPr bwMode="auto">
            <a:xfrm>
              <a:off x="1344" y="1920"/>
              <a:ext cx="28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47" name="Line 13"/>
            <p:cNvSpPr>
              <a:spLocks noChangeShapeType="1"/>
            </p:cNvSpPr>
            <p:nvPr/>
          </p:nvSpPr>
          <p:spPr bwMode="auto">
            <a:xfrm flipV="1">
              <a:off x="1344" y="1920"/>
              <a:ext cx="28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7401" name="Line 14"/>
          <p:cNvSpPr>
            <a:spLocks noChangeShapeType="1"/>
          </p:cNvSpPr>
          <p:nvPr/>
        </p:nvSpPr>
        <p:spPr bwMode="auto">
          <a:xfrm>
            <a:off x="4611688" y="179256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02" name="Line 15"/>
          <p:cNvSpPr>
            <a:spLocks noChangeShapeType="1"/>
          </p:cNvSpPr>
          <p:nvPr/>
        </p:nvSpPr>
        <p:spPr bwMode="auto">
          <a:xfrm>
            <a:off x="2859088" y="179256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03" name="Oval 16"/>
          <p:cNvSpPr>
            <a:spLocks noChangeArrowheads="1"/>
          </p:cNvSpPr>
          <p:nvPr/>
        </p:nvSpPr>
        <p:spPr bwMode="auto">
          <a:xfrm>
            <a:off x="2782888" y="2706960"/>
            <a:ext cx="152400" cy="1524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04" name="Oval 17"/>
          <p:cNvSpPr>
            <a:spLocks noChangeArrowheads="1"/>
          </p:cNvSpPr>
          <p:nvPr/>
        </p:nvSpPr>
        <p:spPr bwMode="auto">
          <a:xfrm>
            <a:off x="4535488" y="2706960"/>
            <a:ext cx="152400" cy="1524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05" name="Oval 18"/>
          <p:cNvSpPr>
            <a:spLocks noChangeArrowheads="1"/>
          </p:cNvSpPr>
          <p:nvPr/>
        </p:nvSpPr>
        <p:spPr bwMode="auto">
          <a:xfrm>
            <a:off x="3335338" y="3235598"/>
            <a:ext cx="819150" cy="81915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06" name="AutoShape 19"/>
          <p:cNvSpPr>
            <a:spLocks noChangeArrowheads="1"/>
          </p:cNvSpPr>
          <p:nvPr/>
        </p:nvSpPr>
        <p:spPr bwMode="auto">
          <a:xfrm>
            <a:off x="2859088" y="3621360"/>
            <a:ext cx="457200" cy="76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07" name="AutoShape 20"/>
          <p:cNvSpPr>
            <a:spLocks noChangeArrowheads="1"/>
          </p:cNvSpPr>
          <p:nvPr/>
        </p:nvSpPr>
        <p:spPr bwMode="auto">
          <a:xfrm rot="639874">
            <a:off x="2857501" y="3475310"/>
            <a:ext cx="457200" cy="76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08" name="AutoShape 21"/>
          <p:cNvSpPr>
            <a:spLocks noChangeArrowheads="1"/>
          </p:cNvSpPr>
          <p:nvPr/>
        </p:nvSpPr>
        <p:spPr bwMode="auto">
          <a:xfrm rot="16195400" flipH="1">
            <a:off x="3506788" y="4269060"/>
            <a:ext cx="457200" cy="76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09" name="AutoShape 22"/>
          <p:cNvSpPr>
            <a:spLocks noChangeArrowheads="1"/>
          </p:cNvSpPr>
          <p:nvPr/>
        </p:nvSpPr>
        <p:spPr bwMode="auto">
          <a:xfrm flipH="1">
            <a:off x="4154488" y="3621360"/>
            <a:ext cx="457200" cy="76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10" name="AutoShape 23"/>
          <p:cNvSpPr>
            <a:spLocks noChangeArrowheads="1"/>
          </p:cNvSpPr>
          <p:nvPr/>
        </p:nvSpPr>
        <p:spPr bwMode="auto">
          <a:xfrm rot="20960126" flipH="1">
            <a:off x="4152901" y="3475310"/>
            <a:ext cx="457200" cy="76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grpSp>
        <p:nvGrpSpPr>
          <p:cNvPr id="187411" name="Group 24"/>
          <p:cNvGrpSpPr>
            <a:grpSpLocks/>
          </p:cNvGrpSpPr>
          <p:nvPr/>
        </p:nvGrpSpPr>
        <p:grpSpPr bwMode="auto">
          <a:xfrm>
            <a:off x="3621088" y="3926160"/>
            <a:ext cx="127000" cy="114300"/>
            <a:chOff x="960" y="2254"/>
            <a:chExt cx="478" cy="433"/>
          </a:xfrm>
        </p:grpSpPr>
        <p:sp>
          <p:nvSpPr>
            <p:cNvPr id="187444" name="Arc 25"/>
            <p:cNvSpPr>
              <a:spLocks/>
            </p:cNvSpPr>
            <p:nvPr/>
          </p:nvSpPr>
          <p:spPr bwMode="auto">
            <a:xfrm rot="5342710" flipH="1" flipV="1">
              <a:off x="960" y="2256"/>
              <a:ext cx="240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45" name="Arc 26"/>
            <p:cNvSpPr>
              <a:spLocks/>
            </p:cNvSpPr>
            <p:nvPr/>
          </p:nvSpPr>
          <p:spPr bwMode="auto">
            <a:xfrm rot="16257290" flipV="1">
              <a:off x="1101" y="2351"/>
              <a:ext cx="433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7412" name="Group 27"/>
          <p:cNvGrpSpPr>
            <a:grpSpLocks/>
          </p:cNvGrpSpPr>
          <p:nvPr/>
        </p:nvGrpSpPr>
        <p:grpSpPr bwMode="auto">
          <a:xfrm flipH="1">
            <a:off x="3697288" y="3926160"/>
            <a:ext cx="127000" cy="114300"/>
            <a:chOff x="960" y="2254"/>
            <a:chExt cx="478" cy="433"/>
          </a:xfrm>
        </p:grpSpPr>
        <p:sp>
          <p:nvSpPr>
            <p:cNvPr id="187442" name="Arc 28"/>
            <p:cNvSpPr>
              <a:spLocks/>
            </p:cNvSpPr>
            <p:nvPr/>
          </p:nvSpPr>
          <p:spPr bwMode="auto">
            <a:xfrm rot="5342710" flipH="1" flipV="1">
              <a:off x="960" y="2256"/>
              <a:ext cx="240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43" name="Arc 29"/>
            <p:cNvSpPr>
              <a:spLocks/>
            </p:cNvSpPr>
            <p:nvPr/>
          </p:nvSpPr>
          <p:spPr bwMode="auto">
            <a:xfrm rot="16257290" flipV="1">
              <a:off x="1101" y="2351"/>
              <a:ext cx="433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7413" name="Line 30"/>
          <p:cNvSpPr>
            <a:spLocks noChangeShapeType="1"/>
          </p:cNvSpPr>
          <p:nvPr/>
        </p:nvSpPr>
        <p:spPr bwMode="auto">
          <a:xfrm flipV="1">
            <a:off x="1182688" y="316416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14" name="Freeform 31"/>
          <p:cNvSpPr>
            <a:spLocks/>
          </p:cNvSpPr>
          <p:nvPr/>
        </p:nvSpPr>
        <p:spPr bwMode="auto">
          <a:xfrm>
            <a:off x="1182688" y="3164160"/>
            <a:ext cx="2667000" cy="1676400"/>
          </a:xfrm>
          <a:custGeom>
            <a:avLst/>
            <a:gdLst>
              <a:gd name="T0" fmla="*/ 2147483647 w 1680"/>
              <a:gd name="T1" fmla="*/ 2147483647 h 1056"/>
              <a:gd name="T2" fmla="*/ 2147483647 w 1680"/>
              <a:gd name="T3" fmla="*/ 2147483647 h 1056"/>
              <a:gd name="T4" fmla="*/ 0 w 1680"/>
              <a:gd name="T5" fmla="*/ 2147483647 h 1056"/>
              <a:gd name="T6" fmla="*/ 0 w 1680"/>
              <a:gd name="T7" fmla="*/ 0 h 1056"/>
              <a:gd name="T8" fmla="*/ 2147483647 w 1680"/>
              <a:gd name="T9" fmla="*/ 0 h 1056"/>
              <a:gd name="T10" fmla="*/ 2147483647 w 1680"/>
              <a:gd name="T11" fmla="*/ 2147483647 h 1056"/>
              <a:gd name="T12" fmla="*/ 2147483647 w 1680"/>
              <a:gd name="T13" fmla="*/ 2147483647 h 1056"/>
              <a:gd name="T14" fmla="*/ 2147483647 w 1680"/>
              <a:gd name="T15" fmla="*/ 2147483647 h 1056"/>
              <a:gd name="T16" fmla="*/ 2147483647 w 1680"/>
              <a:gd name="T17" fmla="*/ 2147483647 h 10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80"/>
              <a:gd name="T28" fmla="*/ 0 h 1056"/>
              <a:gd name="T29" fmla="*/ 1680 w 1680"/>
              <a:gd name="T30" fmla="*/ 1056 h 10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80" h="1056">
                <a:moveTo>
                  <a:pt x="1680" y="528"/>
                </a:moveTo>
                <a:lnTo>
                  <a:pt x="1680" y="1056"/>
                </a:lnTo>
                <a:lnTo>
                  <a:pt x="0" y="1056"/>
                </a:lnTo>
                <a:lnTo>
                  <a:pt x="0" y="0"/>
                </a:lnTo>
                <a:lnTo>
                  <a:pt x="480" y="0"/>
                </a:lnTo>
                <a:lnTo>
                  <a:pt x="480" y="240"/>
                </a:lnTo>
                <a:lnTo>
                  <a:pt x="480" y="960"/>
                </a:lnTo>
                <a:lnTo>
                  <a:pt x="1536" y="960"/>
                </a:lnTo>
                <a:lnTo>
                  <a:pt x="1536" y="52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15" name="Rectangle 32"/>
          <p:cNvSpPr>
            <a:spLocks noChangeArrowheads="1"/>
          </p:cNvSpPr>
          <p:nvPr/>
        </p:nvSpPr>
        <p:spPr bwMode="auto">
          <a:xfrm>
            <a:off x="1563688" y="3316560"/>
            <a:ext cx="685800" cy="304800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16" name="Freeform 33"/>
          <p:cNvSpPr>
            <a:spLocks/>
          </p:cNvSpPr>
          <p:nvPr/>
        </p:nvSpPr>
        <p:spPr bwMode="auto">
          <a:xfrm>
            <a:off x="2249488" y="2173560"/>
            <a:ext cx="2362200" cy="1295400"/>
          </a:xfrm>
          <a:custGeom>
            <a:avLst/>
            <a:gdLst>
              <a:gd name="T0" fmla="*/ 0 w 1488"/>
              <a:gd name="T1" fmla="*/ 2147483647 h 960"/>
              <a:gd name="T2" fmla="*/ 2147483647 w 1488"/>
              <a:gd name="T3" fmla="*/ 2147483647 h 960"/>
              <a:gd name="T4" fmla="*/ 2147483647 w 1488"/>
              <a:gd name="T5" fmla="*/ 0 h 960"/>
              <a:gd name="T6" fmla="*/ 2147483647 w 1488"/>
              <a:gd name="T7" fmla="*/ 0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1488"/>
              <a:gd name="T13" fmla="*/ 0 h 960"/>
              <a:gd name="T14" fmla="*/ 1488 w 1488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88" h="960">
                <a:moveTo>
                  <a:pt x="0" y="960"/>
                </a:moveTo>
                <a:lnTo>
                  <a:pt x="192" y="960"/>
                </a:lnTo>
                <a:lnTo>
                  <a:pt x="192" y="0"/>
                </a:lnTo>
                <a:lnTo>
                  <a:pt x="1488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17" name="Freeform 34"/>
          <p:cNvSpPr>
            <a:spLocks/>
          </p:cNvSpPr>
          <p:nvPr/>
        </p:nvSpPr>
        <p:spPr bwMode="auto">
          <a:xfrm>
            <a:off x="2173288" y="2859360"/>
            <a:ext cx="3124200" cy="2819400"/>
          </a:xfrm>
          <a:custGeom>
            <a:avLst/>
            <a:gdLst>
              <a:gd name="T0" fmla="*/ 2147483647 w 1968"/>
              <a:gd name="T1" fmla="*/ 0 h 1776"/>
              <a:gd name="T2" fmla="*/ 2147483647 w 1968"/>
              <a:gd name="T3" fmla="*/ 2147483647 h 1776"/>
              <a:gd name="T4" fmla="*/ 0 w 1968"/>
              <a:gd name="T5" fmla="*/ 2147483647 h 1776"/>
              <a:gd name="T6" fmla="*/ 0 w 1968"/>
              <a:gd name="T7" fmla="*/ 2147483647 h 1776"/>
              <a:gd name="T8" fmla="*/ 2147483647 w 1968"/>
              <a:gd name="T9" fmla="*/ 2147483647 h 1776"/>
              <a:gd name="T10" fmla="*/ 2147483647 w 1968"/>
              <a:gd name="T11" fmla="*/ 2147483647 h 1776"/>
              <a:gd name="T12" fmla="*/ 2147483647 w 1968"/>
              <a:gd name="T13" fmla="*/ 2147483647 h 1776"/>
              <a:gd name="T14" fmla="*/ 2147483647 w 1968"/>
              <a:gd name="T15" fmla="*/ 0 h 17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968"/>
              <a:gd name="T25" fmla="*/ 0 h 1776"/>
              <a:gd name="T26" fmla="*/ 1968 w 1968"/>
              <a:gd name="T27" fmla="*/ 1776 h 177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968" h="1776">
                <a:moveTo>
                  <a:pt x="432" y="0"/>
                </a:moveTo>
                <a:lnTo>
                  <a:pt x="432" y="1392"/>
                </a:lnTo>
                <a:lnTo>
                  <a:pt x="0" y="1392"/>
                </a:lnTo>
                <a:lnTo>
                  <a:pt x="0" y="1776"/>
                </a:lnTo>
                <a:lnTo>
                  <a:pt x="1968" y="1776"/>
                </a:lnTo>
                <a:lnTo>
                  <a:pt x="1968" y="1392"/>
                </a:lnTo>
                <a:lnTo>
                  <a:pt x="1536" y="1392"/>
                </a:lnTo>
                <a:lnTo>
                  <a:pt x="153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18" name="Rectangle 35"/>
          <p:cNvSpPr>
            <a:spLocks noChangeArrowheads="1"/>
          </p:cNvSpPr>
          <p:nvPr/>
        </p:nvSpPr>
        <p:spPr bwMode="auto">
          <a:xfrm>
            <a:off x="3011488" y="5450160"/>
            <a:ext cx="1371600" cy="4572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grpSp>
        <p:nvGrpSpPr>
          <p:cNvPr id="187419" name="Group 36"/>
          <p:cNvGrpSpPr>
            <a:grpSpLocks/>
          </p:cNvGrpSpPr>
          <p:nvPr/>
        </p:nvGrpSpPr>
        <p:grpSpPr bwMode="auto">
          <a:xfrm>
            <a:off x="115888" y="6516960"/>
            <a:ext cx="609600" cy="152400"/>
            <a:chOff x="4272" y="3168"/>
            <a:chExt cx="576" cy="192"/>
          </a:xfrm>
        </p:grpSpPr>
        <p:sp>
          <p:nvSpPr>
            <p:cNvPr id="187439" name="Line 37"/>
            <p:cNvSpPr>
              <a:spLocks noChangeShapeType="1"/>
            </p:cNvSpPr>
            <p:nvPr/>
          </p:nvSpPr>
          <p:spPr bwMode="auto">
            <a:xfrm>
              <a:off x="4272" y="316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40" name="Line 38"/>
            <p:cNvSpPr>
              <a:spLocks noChangeShapeType="1"/>
            </p:cNvSpPr>
            <p:nvPr/>
          </p:nvSpPr>
          <p:spPr bwMode="auto">
            <a:xfrm>
              <a:off x="4368" y="326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41" name="Line 39"/>
            <p:cNvSpPr>
              <a:spLocks noChangeShapeType="1"/>
            </p:cNvSpPr>
            <p:nvPr/>
          </p:nvSpPr>
          <p:spPr bwMode="auto">
            <a:xfrm>
              <a:off x="4464" y="336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7420" name="Freeform 40"/>
          <p:cNvSpPr>
            <a:spLocks/>
          </p:cNvSpPr>
          <p:nvPr/>
        </p:nvSpPr>
        <p:spPr bwMode="auto">
          <a:xfrm>
            <a:off x="420688" y="5297760"/>
            <a:ext cx="5410200" cy="1295400"/>
          </a:xfrm>
          <a:custGeom>
            <a:avLst/>
            <a:gdLst>
              <a:gd name="T0" fmla="*/ 2147483647 w 3408"/>
              <a:gd name="T1" fmla="*/ 0 h 528"/>
              <a:gd name="T2" fmla="*/ 2147483647 w 3408"/>
              <a:gd name="T3" fmla="*/ 2147483647 h 528"/>
              <a:gd name="T4" fmla="*/ 2147483647 w 3408"/>
              <a:gd name="T5" fmla="*/ 2147483647 h 528"/>
              <a:gd name="T6" fmla="*/ 2147483647 w 3408"/>
              <a:gd name="T7" fmla="*/ 2147483647 h 528"/>
              <a:gd name="T8" fmla="*/ 2147483647 w 3408"/>
              <a:gd name="T9" fmla="*/ 2147483647 h 528"/>
              <a:gd name="T10" fmla="*/ 0 w 3408"/>
              <a:gd name="T11" fmla="*/ 2147483647 h 528"/>
              <a:gd name="T12" fmla="*/ 0 w 3408"/>
              <a:gd name="T13" fmla="*/ 2147483647 h 528"/>
              <a:gd name="T14" fmla="*/ 0 w 3408"/>
              <a:gd name="T15" fmla="*/ 2147483647 h 528"/>
              <a:gd name="T16" fmla="*/ 2147483647 w 3408"/>
              <a:gd name="T17" fmla="*/ 2147483647 h 528"/>
              <a:gd name="T18" fmla="*/ 2147483647 w 3408"/>
              <a:gd name="T19" fmla="*/ 2147483647 h 528"/>
              <a:gd name="T20" fmla="*/ 2147483647 w 3408"/>
              <a:gd name="T21" fmla="*/ 2147483647 h 528"/>
              <a:gd name="T22" fmla="*/ 2147483647 w 3408"/>
              <a:gd name="T23" fmla="*/ 2147483647 h 528"/>
              <a:gd name="T24" fmla="*/ 2147483647 w 3408"/>
              <a:gd name="T25" fmla="*/ 2147483647 h 528"/>
              <a:gd name="T26" fmla="*/ 2147483647 w 3408"/>
              <a:gd name="T27" fmla="*/ 0 h 528"/>
              <a:gd name="T28" fmla="*/ 2147483647 w 3408"/>
              <a:gd name="T29" fmla="*/ 2147483647 h 5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408"/>
              <a:gd name="T46" fmla="*/ 0 h 528"/>
              <a:gd name="T47" fmla="*/ 3408 w 3408"/>
              <a:gd name="T48" fmla="*/ 528 h 5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408" h="528">
                <a:moveTo>
                  <a:pt x="1056" y="0"/>
                </a:moveTo>
                <a:lnTo>
                  <a:pt x="1056" y="96"/>
                </a:lnTo>
                <a:lnTo>
                  <a:pt x="1056" y="48"/>
                </a:lnTo>
                <a:lnTo>
                  <a:pt x="672" y="48"/>
                </a:lnTo>
                <a:lnTo>
                  <a:pt x="672" y="192"/>
                </a:lnTo>
                <a:lnTo>
                  <a:pt x="0" y="192"/>
                </a:lnTo>
                <a:lnTo>
                  <a:pt x="0" y="480"/>
                </a:lnTo>
                <a:lnTo>
                  <a:pt x="0" y="192"/>
                </a:lnTo>
                <a:lnTo>
                  <a:pt x="672" y="192"/>
                </a:lnTo>
                <a:lnTo>
                  <a:pt x="672" y="528"/>
                </a:lnTo>
                <a:lnTo>
                  <a:pt x="3408" y="528"/>
                </a:lnTo>
                <a:lnTo>
                  <a:pt x="3408" y="48"/>
                </a:lnTo>
                <a:lnTo>
                  <a:pt x="3120" y="48"/>
                </a:lnTo>
                <a:lnTo>
                  <a:pt x="3120" y="0"/>
                </a:lnTo>
                <a:lnTo>
                  <a:pt x="3120" y="9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21" name="Text Box 41"/>
          <p:cNvSpPr txBox="1">
            <a:spLocks noChangeArrowheads="1"/>
          </p:cNvSpPr>
          <p:nvPr/>
        </p:nvSpPr>
        <p:spPr bwMode="auto">
          <a:xfrm>
            <a:off x="-36512" y="72576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187422" name="Text Box 42"/>
          <p:cNvSpPr txBox="1">
            <a:spLocks noChangeArrowheads="1"/>
          </p:cNvSpPr>
          <p:nvPr/>
        </p:nvSpPr>
        <p:spPr bwMode="auto">
          <a:xfrm>
            <a:off x="-36512" y="125916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N</a:t>
            </a:r>
          </a:p>
        </p:txBody>
      </p:sp>
      <p:sp>
        <p:nvSpPr>
          <p:cNvPr id="187423" name="Text Box 43"/>
          <p:cNvSpPr txBox="1">
            <a:spLocks noChangeArrowheads="1"/>
          </p:cNvSpPr>
          <p:nvPr/>
        </p:nvSpPr>
        <p:spPr bwMode="auto">
          <a:xfrm>
            <a:off x="2020888" y="278316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87428" name="AutoShape 54"/>
          <p:cNvSpPr>
            <a:spLocks noChangeArrowheads="1"/>
          </p:cNvSpPr>
          <p:nvPr/>
        </p:nvSpPr>
        <p:spPr bwMode="auto">
          <a:xfrm rot="10800000">
            <a:off x="4230688" y="5831160"/>
            <a:ext cx="609600" cy="304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29" name="AutoShape 55"/>
          <p:cNvSpPr>
            <a:spLocks noChangeArrowheads="1"/>
          </p:cNvSpPr>
          <p:nvPr/>
        </p:nvSpPr>
        <p:spPr bwMode="auto">
          <a:xfrm rot="10800000" flipH="1">
            <a:off x="2630488" y="5831160"/>
            <a:ext cx="609600" cy="304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30" name="Text Box 56"/>
          <p:cNvSpPr txBox="1">
            <a:spLocks noChangeArrowheads="1"/>
          </p:cNvSpPr>
          <p:nvPr/>
        </p:nvSpPr>
        <p:spPr bwMode="auto">
          <a:xfrm>
            <a:off x="2325688" y="567876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1400"/>
              <a:t>1</a:t>
            </a:r>
            <a:endParaRPr lang="en-US" sz="2400"/>
          </a:p>
        </p:txBody>
      </p:sp>
      <p:sp>
        <p:nvSpPr>
          <p:cNvPr id="187431" name="Text Box 57"/>
          <p:cNvSpPr txBox="1">
            <a:spLocks noChangeArrowheads="1"/>
          </p:cNvSpPr>
          <p:nvPr/>
        </p:nvSpPr>
        <p:spPr bwMode="auto">
          <a:xfrm>
            <a:off x="4840288" y="567876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1400"/>
              <a:t>2</a:t>
            </a:r>
            <a:endParaRPr lang="en-US" sz="2400"/>
          </a:p>
        </p:txBody>
      </p:sp>
      <p:sp>
        <p:nvSpPr>
          <p:cNvPr id="187432" name="AutoShape 58"/>
          <p:cNvSpPr>
            <a:spLocks noChangeArrowheads="1"/>
          </p:cNvSpPr>
          <p:nvPr/>
        </p:nvSpPr>
        <p:spPr bwMode="auto">
          <a:xfrm>
            <a:off x="3544888" y="6059760"/>
            <a:ext cx="304800" cy="381000"/>
          </a:xfrm>
          <a:prstGeom prst="lightningBol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/>
          </a:p>
        </p:txBody>
      </p:sp>
      <p:sp>
        <p:nvSpPr>
          <p:cNvPr id="187433" name="Freeform 59"/>
          <p:cNvSpPr>
            <a:spLocks/>
          </p:cNvSpPr>
          <p:nvPr/>
        </p:nvSpPr>
        <p:spPr bwMode="auto">
          <a:xfrm>
            <a:off x="496888" y="5907360"/>
            <a:ext cx="3352800" cy="533400"/>
          </a:xfrm>
          <a:custGeom>
            <a:avLst/>
            <a:gdLst>
              <a:gd name="T0" fmla="*/ 2147483647 w 2112"/>
              <a:gd name="T1" fmla="*/ 2147483647 h 336"/>
              <a:gd name="T2" fmla="*/ 2147483647 w 2112"/>
              <a:gd name="T3" fmla="*/ 2147483647 h 336"/>
              <a:gd name="T4" fmla="*/ 2147483647 w 2112"/>
              <a:gd name="T5" fmla="*/ 0 h 336"/>
              <a:gd name="T6" fmla="*/ 0 w 2112"/>
              <a:gd name="T7" fmla="*/ 0 h 336"/>
              <a:gd name="T8" fmla="*/ 0 w 2112"/>
              <a:gd name="T9" fmla="*/ 2147483647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12"/>
              <a:gd name="T16" fmla="*/ 0 h 336"/>
              <a:gd name="T17" fmla="*/ 2112 w 2112"/>
              <a:gd name="T18" fmla="*/ 336 h 3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12" h="336">
                <a:moveTo>
                  <a:pt x="2112" y="336"/>
                </a:moveTo>
                <a:lnTo>
                  <a:pt x="672" y="336"/>
                </a:lnTo>
                <a:lnTo>
                  <a:pt x="672" y="0"/>
                </a:lnTo>
                <a:lnTo>
                  <a:pt x="0" y="0"/>
                </a:lnTo>
                <a:lnTo>
                  <a:pt x="0" y="288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ysDot"/>
            <a:round/>
            <a:headEnd type="none" w="med" len="lg"/>
            <a:tailEnd type="stealth" w="med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34" name="Text Box 60"/>
          <p:cNvSpPr txBox="1">
            <a:spLocks noChangeArrowheads="1"/>
          </p:cNvSpPr>
          <p:nvPr/>
        </p:nvSpPr>
        <p:spPr bwMode="auto">
          <a:xfrm>
            <a:off x="1639888" y="598356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I</a:t>
            </a:r>
            <a:r>
              <a:rPr lang="ru-RU" sz="1400"/>
              <a:t>у</a:t>
            </a:r>
            <a:endParaRPr lang="en-US" sz="2400"/>
          </a:p>
        </p:txBody>
      </p:sp>
      <p:sp>
        <p:nvSpPr>
          <p:cNvPr id="2" name="Прямоугольник 1"/>
          <p:cNvSpPr/>
          <p:nvPr/>
        </p:nvSpPr>
        <p:spPr>
          <a:xfrm>
            <a:off x="4932040" y="1682245"/>
            <a:ext cx="40324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Принцип</a:t>
            </a:r>
            <a:r>
              <a:rPr lang="ru-RU" dirty="0"/>
              <a:t> </a:t>
            </a:r>
            <a:r>
              <a:rPr lang="ru-RU" b="1" dirty="0"/>
              <a:t>действия</a:t>
            </a:r>
            <a:r>
              <a:rPr lang="ru-RU" dirty="0"/>
              <a:t>, на основании которого работает </a:t>
            </a:r>
            <a:r>
              <a:rPr lang="ru-RU" b="1" dirty="0"/>
              <a:t>дифференциальная</a:t>
            </a:r>
            <a:r>
              <a:rPr lang="ru-RU" dirty="0"/>
              <a:t> </a:t>
            </a:r>
            <a:r>
              <a:rPr lang="ru-RU" b="1" dirty="0" smtClean="0"/>
              <a:t>защита</a:t>
            </a:r>
            <a:r>
              <a:rPr lang="ru-RU" dirty="0" smtClean="0"/>
              <a:t> </a:t>
            </a:r>
            <a:r>
              <a:rPr lang="ru-RU" dirty="0"/>
              <a:t>состоит в сравнении токовых сигналов, протекающих </a:t>
            </a:r>
            <a:r>
              <a:rPr lang="ru-RU" dirty="0" smtClean="0"/>
              <a:t>в </a:t>
            </a:r>
            <a:r>
              <a:rPr lang="ru-RU" dirty="0"/>
              <a:t>прямом и обратном направлении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188640"/>
            <a:ext cx="8247062" cy="525463"/>
          </a:xfrm>
        </p:spPr>
        <p:txBody>
          <a:bodyPr lIns="0" tIns="0" rIns="0" bIns="0" anchor="t"/>
          <a:lstStyle/>
          <a:p>
            <a:pPr eaLnBrk="1" hangingPunct="1"/>
            <a:r>
              <a:rPr lang="ru-RU" dirty="0" smtClean="0">
                <a:solidFill>
                  <a:schemeClr val="accent1"/>
                </a:solidFill>
              </a:rPr>
              <a:t>Выбор УЗО</a:t>
            </a:r>
          </a:p>
        </p:txBody>
      </p:sp>
      <p:sp>
        <p:nvSpPr>
          <p:cNvPr id="1925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5963" y="1196975"/>
            <a:ext cx="7772400" cy="4968875"/>
          </a:xfrm>
        </p:spPr>
        <p:txBody>
          <a:bodyPr lIns="0" tIns="0" rIns="0" bIns="0"/>
          <a:lstStyle/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УЗО выбирается по двум параметрам: 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чувствительность (номинальный отключающий дифференциальный ток)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l-G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номинальный ток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Для защиты человека от поражения электрическим током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мы предлагаем УЗО ВД63 гаммы «Домовой» с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чувствительностью 10 мА и 30 мА. 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Для защиты от возникновения пожара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из-за износа или повреждения изоляции служат УЗО ВД63 гаммы «Домовой»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чувствительностью 30 мА (для простых схем) и 100 мА или 300 мА (для каскадных схем).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Электрооборудование в местах, где вероятность поражения электрическим током наиболее велика (например,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ванной комнате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из-за повышенной влажности), защищается УЗО с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чувствительностью 10 мА.</a:t>
            </a: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77470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осуществления периодического (не реже 1 раза в месяц) контроля исправности (работоспособности) УЗО предусмотрена кнопка «Тест». При нажатии кнопки «Тест» УЗО должно сработать, что означает, что оно в целом исправно. После проверки УЗО, в случае его исправности, оно может быть снова включено. Если же проверка показала неисправность УЗО, то его необходимо заменить.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14375" y="214313"/>
            <a:ext cx="8178800" cy="469900"/>
          </a:xfrm>
        </p:spPr>
        <p:txBody>
          <a:bodyPr lIns="0" tIns="0" rIns="0" bIns="0" anchor="t"/>
          <a:lstStyle/>
          <a:p>
            <a:pPr eaLnBrk="1" hangingPunct="1"/>
            <a:r>
              <a:rPr lang="ru-RU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Выбор УЗО</a:t>
            </a:r>
          </a:p>
        </p:txBody>
      </p:sp>
      <p:sp>
        <p:nvSpPr>
          <p:cNvPr id="193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214438"/>
            <a:ext cx="7772400" cy="4608512"/>
          </a:xfrm>
        </p:spPr>
        <p:txBody>
          <a:bodyPr lIns="0" tIns="0" rIns="0" bIns="0"/>
          <a:lstStyle/>
          <a:p>
            <a:pPr marL="609600" indent="-60960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Номинальный ток УЗО должен быть выше или равен току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устройства защиты (автоматического выключателя).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endParaRPr lang="ru-RU" sz="200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Например, если прибор защищен автоматическим выключателем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ВА63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с номинальным током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16А,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то необходимо выбрать УЗО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ВД63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с номинальным током </a:t>
            </a: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А.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sz="2000" smtClean="0">
              <a:solidFill>
                <a:srgbClr val="5F5F5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ГОСТ Р 50807-95 указано: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2.4.8. Устройство защиты от короткого замыкания, указанное изготовителем, должно быть установлено последовательно с УЗО с целью защиты от токов короткого замыкания.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4.3.1. Устройство защиты от коротких замыканий предназначено для обеспечения достаточной защиты УЗО от воздействия токов короткого замыкания, не превосходящих значений номинального условного тока короткого замыкания Inc и номинального условного дифференциального тока короткого замыкания IDc.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4175" y="115888"/>
            <a:ext cx="8651875" cy="846137"/>
          </a:xfrm>
        </p:spPr>
        <p:txBody>
          <a:bodyPr lIns="0" tIns="0" rIns="0" bIns="0" anchor="t"/>
          <a:lstStyle/>
          <a:p>
            <a:pPr eaLnBrk="1" hangingPunct="1"/>
            <a:r>
              <a:rPr lang="ru-RU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Дифференциальный автоматический </a:t>
            </a:r>
            <a:r>
              <a:rPr lang="ru-RU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выключатель</a:t>
            </a:r>
            <a:endParaRPr lang="ru-RU" sz="4200" b="1" dirty="0" smtClean="0"/>
          </a:p>
        </p:txBody>
      </p:sp>
      <p:sp>
        <p:nvSpPr>
          <p:cNvPr id="201730" name="Rectangle 3"/>
          <p:cNvSpPr>
            <a:spLocks noChangeArrowheads="1"/>
          </p:cNvSpPr>
          <p:nvPr/>
        </p:nvSpPr>
        <p:spPr bwMode="auto">
          <a:xfrm>
            <a:off x="468313" y="1052513"/>
            <a:ext cx="8158162" cy="5195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solidFill>
                  <a:srgbClr val="FF0000"/>
                </a:solidFill>
                <a:latin typeface="Arial" charset="0"/>
              </a:rPr>
              <a:t>Функции и применение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защита цепей от перегрузок и коротких замыканий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1600" b="1">
                <a:latin typeface="Arial" charset="0"/>
              </a:rPr>
              <a:t>защита людей от поражения электрическим током </a:t>
            </a:r>
            <a:r>
              <a:rPr lang="en-US" sz="1600" b="1">
                <a:latin typeface="Arial" charset="0"/>
              </a:rPr>
              <a:t> </a:t>
            </a:r>
            <a:r>
              <a:rPr lang="ru-RU" sz="1600" b="1">
                <a:latin typeface="Arial" charset="0"/>
              </a:rPr>
              <a:t>при прямых </a:t>
            </a:r>
            <a:endParaRPr lang="en-US" sz="1600" b="1">
              <a:latin typeface="Arial" charset="0"/>
            </a:endParaRP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</a:pPr>
            <a:r>
              <a:rPr lang="ru-RU" sz="1600" b="1">
                <a:latin typeface="Arial" charset="0"/>
              </a:rPr>
              <a:t>или косвенных контактах с токопроводящими частями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1600" b="1">
                <a:latin typeface="Arial" charset="0"/>
              </a:rPr>
              <a:t>защита электроустановки от возгорания</a:t>
            </a:r>
            <a:endParaRPr lang="en-US" sz="1600" b="1">
              <a:latin typeface="Arial" charset="0"/>
            </a:endParaRP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1600" b="1">
                <a:latin typeface="Arial" charset="0"/>
              </a:rPr>
              <a:t>Идентификация причины срабатывания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solidFill>
                  <a:srgbClr val="FF0000"/>
                </a:solidFill>
                <a:latin typeface="Arial" charset="0"/>
              </a:rPr>
              <a:t>Характеристики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класс: </a:t>
            </a:r>
            <a:r>
              <a:rPr lang="ru-RU" b="1">
                <a:latin typeface="Arial" charset="0"/>
              </a:rPr>
              <a:t>АС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номинальный ток: </a:t>
            </a:r>
            <a:r>
              <a:rPr lang="ru-RU" b="1">
                <a:latin typeface="Arial" charset="0"/>
              </a:rPr>
              <a:t>16, 25, 40 А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номинальный отключающий дифференциальный ток: </a:t>
            </a:r>
            <a:r>
              <a:rPr lang="ru-RU" b="1">
                <a:latin typeface="Arial" charset="0"/>
              </a:rPr>
              <a:t>30, 300 мА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номинальное напряжение: </a:t>
            </a:r>
            <a:r>
              <a:rPr lang="ru-RU" b="1">
                <a:latin typeface="Arial" charset="0"/>
              </a:rPr>
              <a:t>230 В переменного тока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максимальная отключающая способность: </a:t>
            </a:r>
            <a:r>
              <a:rPr lang="ru-RU" b="1">
                <a:latin typeface="Arial" charset="0"/>
              </a:rPr>
              <a:t>4500 А 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кривая отключения: </a:t>
            </a:r>
            <a:r>
              <a:rPr lang="ru-RU" b="1">
                <a:latin typeface="Arial" charset="0"/>
              </a:rPr>
              <a:t>С</a:t>
            </a:r>
            <a:r>
              <a:rPr lang="ru-RU" sz="1600" b="1">
                <a:latin typeface="Arial" charset="0"/>
              </a:rPr>
              <a:t> (5 - 10-кратный номинальный ток)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- сечение кабелей: 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     - минимальное: 1 кв.мм для жестких или гибких кабелей 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     - максимальное: 25 кв.мм для жестких кабелей</a:t>
            </a:r>
          </a:p>
          <a:p>
            <a:pPr defTabSz="892175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ru-RU" sz="1600" b="1">
                <a:latin typeface="Arial" charset="0"/>
              </a:rPr>
              <a:t> - коммутационная износостойкость электрическая и механическая: </a:t>
            </a:r>
            <a:r>
              <a:rPr lang="ru-RU" b="1">
                <a:latin typeface="Arial" charset="0"/>
              </a:rPr>
              <a:t>10 000</a:t>
            </a:r>
            <a:r>
              <a:rPr lang="ru-RU" sz="1600" b="1">
                <a:latin typeface="Arial" charset="0"/>
              </a:rPr>
              <a:t> циклов</a:t>
            </a:r>
            <a:endParaRPr lang="en-US" sz="1600" b="1">
              <a:latin typeface="Arial" charset="0"/>
            </a:endParaRPr>
          </a:p>
        </p:txBody>
      </p:sp>
      <p:pic>
        <p:nvPicPr>
          <p:cNvPr id="201731" name="Picture 5" descr="АД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4363" y="1268413"/>
            <a:ext cx="1935162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42938" y="0"/>
            <a:ext cx="7772400" cy="4286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Виды  автоматов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500063"/>
            <a:ext cx="8572500" cy="6072187"/>
          </a:xfrm>
        </p:spPr>
        <p:txBody>
          <a:bodyPr rtlCol="0">
            <a:normAutofit fontScale="3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6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автоматов: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универсальные, установочные, быстродействующие, гашения магнитного поля, защиты от утечек на землю.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Быстродействующие </a:t>
            </a:r>
            <a:r>
              <a:rPr lang="ru-RU" sz="6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автоматы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постоянного тока устанавливаются обычно в преобразовательных установках. Время их срабатывания составляет несколько сотых долей секунды.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Автоматы </a:t>
            </a:r>
            <a:r>
              <a:rPr lang="ru-RU" sz="6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гашения магнитного поля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предназначены для гашения поля возбуждения крупных синхронных машин при возникновении в них внутреннего короткого замыкания.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Автоматы </a:t>
            </a:r>
            <a:r>
              <a:rPr lang="ru-RU" sz="6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защиты от токов утечки на землю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служат для защиты людей и животных от поражения электрическим током, а также от токов короткого замыкания и перегрузок в сетях с глухозаземленной нейтралью.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6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Преимущественное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распространение получили универсальные и установочные автоматы. </a:t>
            </a:r>
            <a:endParaRPr lang="ru-RU" sz="6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6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Универсальные автоматы </a:t>
            </a: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постоянного и переменного токов работают, главным  образом, в распределительных устройствах низкого напряжения.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6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Установочные автоматы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отличаются от </a:t>
            </a: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универсальных </a:t>
            </a:r>
            <a:r>
              <a:rPr lang="ru-RU" sz="6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лишь наличием изоляционного кожуха, благодаря чему они могут устанавливаться в общедоступных помещениях.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785813" y="214313"/>
            <a:ext cx="7772400" cy="28575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Расцепители автоматов (АВ)</a:t>
            </a: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3" y="428625"/>
            <a:ext cx="8643937" cy="6215063"/>
          </a:xfrm>
        </p:spPr>
        <p:txBody>
          <a:bodyPr/>
          <a:lstStyle/>
          <a:p>
            <a:pPr algn="just" eaLnBrk="1" hangingPunct="1"/>
            <a:endParaRPr lang="ru-RU" sz="2000" b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20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Тепловой расцепитель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обеспечивает отключение АВ</a:t>
            </a:r>
            <a:r>
              <a:rPr lang="ru-RU" sz="1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прохождении через него тока значением выше номинального  (при перегрузке). Тепловой расцепитель – биметаллическая пластина, которая состоит из двух слоев разных металлов. В результате нагрева пластины до определенной величины происходит ее изгиб. Пластина, изгибаясь, воздействует на механизм отключения аппарата.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Электромагнитный расцепитель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предназначен для мгновенного отключения автомата при КЗ на линии, а также при превышении номинального тока в несколько раз. Ток, при котором срабатывает электромагнитный расцепитель, можно определить по классу автомата (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– (3-5)</a:t>
            </a: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 – </a:t>
            </a: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5-10</a:t>
            </a: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)In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D</a:t>
            </a: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10-14</a:t>
            </a: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)In)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Расцепитель данного типа</a:t>
            </a:r>
            <a:r>
              <a:rPr lang="en-US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электромагнит, по которому течет ток нагрузки. В номинальном режиме сердечник электромагнита находится в неподвижном состоянии. В случае КЗ по обмотке электромагнита течет очень большой ток, в результате сердечник втягивается и воздействует на механизм отключения АВ.</a:t>
            </a:r>
          </a:p>
          <a:p>
            <a:pPr algn="just" eaLnBrk="1" hangingPunct="1"/>
            <a:r>
              <a:rPr lang="ru-RU" sz="20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Расцепители независимые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обеспечивают отключение АВ дистанционно.</a:t>
            </a:r>
            <a:b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Расцепители обратного тока</a:t>
            </a:r>
            <a:r>
              <a:rPr lang="ru-RU" sz="1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обеспечивают отключение автомата при прохождении через него постоянного тока обратной полярности.</a:t>
            </a:r>
          </a:p>
          <a:p>
            <a:pPr algn="just" eaLnBrk="1" hangingPunct="1"/>
            <a:r>
              <a:rPr lang="ru-RU" sz="20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Расцепители минимального и максимального напряжений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срабатывают  при достижении значения напряжения определенной уставки. Например, уставка минимального напряжения 210 В, то при понижении напряжения до и менее 210 В произойдет отключение АВ.</a:t>
            </a:r>
          </a:p>
          <a:p>
            <a:pPr algn="just"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582613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Классификация </a:t>
            </a:r>
          </a:p>
        </p:txBody>
      </p:sp>
      <p:sp>
        <p:nvSpPr>
          <p:cNvPr id="18434" name="Прямоугольник 4"/>
          <p:cNvSpPr>
            <a:spLocks noChangeArrowheads="1"/>
          </p:cNvSpPr>
          <p:nvPr/>
        </p:nvSpPr>
        <p:spPr bwMode="auto">
          <a:xfrm>
            <a:off x="0" y="714375"/>
            <a:ext cx="9144000" cy="711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/>
              <a:t>АВ классифицируются по различным техническим характеристикам: роду тока силовой цепи, числу полюсов, способу монтажа и присоединения, номинальным параметрам, току мгновенного расцепления и другим параметрам.</a:t>
            </a:r>
          </a:p>
          <a:p>
            <a:pPr algn="just"/>
            <a:r>
              <a:rPr lang="ru-RU" sz="2400" b="1"/>
              <a:t>По роду тока главной цепи  </a:t>
            </a:r>
            <a:r>
              <a:rPr lang="ru-RU" sz="2400"/>
              <a:t>-  выключатели постоянного или переменного тока и комбинированные автоматические выключатели постоянного и переменного тока.</a:t>
            </a:r>
          </a:p>
          <a:p>
            <a:pPr algn="just"/>
            <a:r>
              <a:rPr lang="ru-RU" sz="2400"/>
              <a:t>Род тока и тип системы заземления определяют число полюсов выключателя. </a:t>
            </a:r>
          </a:p>
          <a:p>
            <a:pPr algn="just"/>
            <a:r>
              <a:rPr lang="ru-RU" sz="2400" b="1"/>
              <a:t>Полюс</a:t>
            </a:r>
            <a:r>
              <a:rPr lang="ru-RU" sz="2400"/>
              <a:t> - часть автоматического включателя, связанная исключительно с одним электрически независимым проводящим путем, имеющая контакты для замыкания и размыкания. </a:t>
            </a:r>
          </a:p>
          <a:p>
            <a:pPr algn="just"/>
            <a:r>
              <a:rPr lang="ru-RU" sz="2400" b="1"/>
              <a:t>По количеству полюсов </a:t>
            </a:r>
            <a:r>
              <a:rPr lang="ru-RU" sz="2400"/>
              <a:t>- одно-, двух-, трех- и четырехполюсные. </a:t>
            </a:r>
            <a:r>
              <a:rPr lang="ru-RU" sz="2400" b="1"/>
              <a:t>По защищенности полюса </a:t>
            </a:r>
            <a:r>
              <a:rPr lang="ru-RU" sz="2400"/>
              <a:t>- защищенный, незащищенный или отключающий нейтральный провод (нейтраль). </a:t>
            </a:r>
          </a:p>
          <a:p>
            <a:pPr algn="just"/>
            <a:endParaRPr lang="ru-RU" sz="2400"/>
          </a:p>
          <a:p>
            <a:pPr algn="just"/>
            <a:endParaRPr lang="ru-RU" sz="2400"/>
          </a:p>
          <a:p>
            <a:pPr algn="just"/>
            <a:endParaRPr lang="ru-RU" sz="2400"/>
          </a:p>
          <a:p>
            <a:pPr algn="just"/>
            <a:r>
              <a:rPr lang="ru-RU" sz="240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Классификация</a:t>
            </a:r>
            <a:endParaRPr lang="ru-RU" sz="3200" smtClean="0"/>
          </a:p>
        </p:txBody>
      </p:sp>
      <p:sp>
        <p:nvSpPr>
          <p:cNvPr id="20482" name="Прямоугольник 2"/>
          <p:cNvSpPr>
            <a:spLocks noChangeArrowheads="1"/>
          </p:cNvSpPr>
          <p:nvPr/>
        </p:nvSpPr>
        <p:spPr bwMode="auto">
          <a:xfrm>
            <a:off x="642938" y="857250"/>
            <a:ext cx="8215312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/>
              <a:t>Защищенный полюс  - </a:t>
            </a:r>
            <a:r>
              <a:rPr lang="ru-RU" sz="2000"/>
              <a:t>всегда содержит расцепитель максимального тока. </a:t>
            </a:r>
            <a:r>
              <a:rPr lang="ru-RU" sz="2000" b="1"/>
              <a:t>Незащищенный полюс </a:t>
            </a:r>
            <a:r>
              <a:rPr lang="ru-RU" sz="2000"/>
              <a:t>не имеет расцепителя максимального тока, но способен коммутировать цепь так же, как и защищенный полюс. </a:t>
            </a:r>
          </a:p>
          <a:p>
            <a:pPr algn="just"/>
            <a:endParaRPr lang="ru-RU" sz="2000" b="1"/>
          </a:p>
          <a:p>
            <a:pPr algn="just"/>
            <a:r>
              <a:rPr lang="ru-RU" sz="2000" b="1"/>
              <a:t>Полюс, отключающий нейтраль</a:t>
            </a:r>
            <a:r>
              <a:rPr lang="ru-RU" sz="2000"/>
              <a:t> - предназначен для замыкания и размыкания нулевого рабочего проводника </a:t>
            </a:r>
            <a:r>
              <a:rPr lang="en-US" sz="2000"/>
              <a:t>N</a:t>
            </a:r>
            <a:r>
              <a:rPr lang="ru-RU" sz="2000"/>
              <a:t>. Полюс, отключающий нейтраль, обозначается на выключателе символом «</a:t>
            </a:r>
            <a:r>
              <a:rPr lang="en-US" sz="2000"/>
              <a:t>N</a:t>
            </a:r>
            <a:r>
              <a:rPr lang="ru-RU" sz="2000"/>
              <a:t>». </a:t>
            </a:r>
          </a:p>
          <a:p>
            <a:pPr algn="just"/>
            <a:endParaRPr lang="ru-RU" sz="2000" b="1"/>
          </a:p>
          <a:p>
            <a:pPr algn="just"/>
            <a:r>
              <a:rPr lang="ru-RU" sz="2000" b="1"/>
              <a:t>По способу монтажа  </a:t>
            </a:r>
            <a:r>
              <a:rPr lang="ru-RU" sz="2000"/>
              <a:t>- стационарные (устанавливаемые на рейку или монтажную плату), втычные (с цоколем),  выдвижные или выкатные (с шасси).</a:t>
            </a:r>
          </a:p>
          <a:p>
            <a:pPr algn="just"/>
            <a:endParaRPr lang="ru-RU" sz="2000" b="1"/>
          </a:p>
          <a:p>
            <a:pPr algn="just"/>
            <a:r>
              <a:rPr lang="ru-RU" sz="2000" b="1"/>
              <a:t>Главные стандартизуемые технические параметры:</a:t>
            </a:r>
          </a:p>
          <a:p>
            <a:pPr algn="just">
              <a:buFontTx/>
              <a:buChar char="-"/>
            </a:pPr>
            <a:r>
              <a:rPr lang="ru-RU" sz="2000"/>
              <a:t>номинальное рабочее  напряжение </a:t>
            </a:r>
            <a:r>
              <a:rPr lang="en-US" sz="2000"/>
              <a:t>U</a:t>
            </a:r>
            <a:r>
              <a:rPr lang="en-US" sz="2000" baseline="-25000"/>
              <a:t>e</a:t>
            </a:r>
            <a:r>
              <a:rPr lang="ru-RU" sz="2000"/>
              <a:t> </a:t>
            </a:r>
          </a:p>
          <a:p>
            <a:pPr algn="just">
              <a:buFontTx/>
              <a:buChar char="-"/>
            </a:pPr>
            <a:r>
              <a:rPr lang="ru-RU" sz="2000"/>
              <a:t>номинальное напряжение изоляции </a:t>
            </a:r>
            <a:r>
              <a:rPr lang="en-US" sz="2000"/>
              <a:t>U</a:t>
            </a:r>
            <a:r>
              <a:rPr lang="en-US" sz="2000" baseline="-25000"/>
              <a:t>i</a:t>
            </a:r>
            <a:r>
              <a:rPr lang="ru-RU" sz="2000"/>
              <a:t>, </a:t>
            </a:r>
          </a:p>
          <a:p>
            <a:pPr algn="just">
              <a:buFontTx/>
              <a:buChar char="-"/>
            </a:pPr>
            <a:r>
              <a:rPr lang="ru-RU" sz="2000"/>
              <a:t>номинальный ток </a:t>
            </a:r>
            <a:r>
              <a:rPr lang="en-US" sz="2000"/>
              <a:t>I</a:t>
            </a:r>
            <a:r>
              <a:rPr lang="en-US" sz="2000" baseline="-25000"/>
              <a:t>n</a:t>
            </a:r>
            <a:r>
              <a:rPr lang="ru-RU" sz="2000"/>
              <a:t> </a:t>
            </a:r>
          </a:p>
          <a:p>
            <a:pPr algn="just">
              <a:buFontTx/>
              <a:buChar char="-"/>
            </a:pPr>
            <a:r>
              <a:rPr lang="ru-RU" sz="2000"/>
              <a:t>уставка тока срабатывания при КЗ.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357188" y="214313"/>
            <a:ext cx="8558212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762000" eaLnBrk="0" hangingPunct="0"/>
            <a:r>
              <a:rPr lang="ru-RU" sz="2600" b="1">
                <a:solidFill>
                  <a:srgbClr val="00B050"/>
                </a:solidFill>
              </a:rPr>
              <a:t>Система электроснабжения </a:t>
            </a:r>
            <a:r>
              <a:rPr lang="ru-RU" sz="2800" b="1">
                <a:solidFill>
                  <a:srgbClr val="00B050"/>
                </a:solidFill>
              </a:rPr>
              <a:t>низкого</a:t>
            </a:r>
            <a:r>
              <a:rPr lang="ru-RU" sz="2600" b="1">
                <a:solidFill>
                  <a:srgbClr val="00B050"/>
                </a:solidFill>
              </a:rPr>
              <a:t> напряжения</a:t>
            </a:r>
            <a:endParaRPr lang="en-US" sz="2500" b="1">
              <a:solidFill>
                <a:srgbClr val="00B050"/>
              </a:solidFill>
            </a:endParaRPr>
          </a:p>
        </p:txBody>
      </p:sp>
      <p:grpSp>
        <p:nvGrpSpPr>
          <p:cNvPr id="27650" name="Group 3"/>
          <p:cNvGrpSpPr>
            <a:grpSpLocks/>
          </p:cNvGrpSpPr>
          <p:nvPr/>
        </p:nvGrpSpPr>
        <p:grpSpPr bwMode="auto">
          <a:xfrm>
            <a:off x="642938" y="1219200"/>
            <a:ext cx="7878762" cy="4710113"/>
            <a:chOff x="768" y="768"/>
            <a:chExt cx="5280" cy="2967"/>
          </a:xfrm>
        </p:grpSpPr>
        <p:sp>
          <p:nvSpPr>
            <p:cNvPr id="27666" name="Line 4"/>
            <p:cNvSpPr>
              <a:spLocks noChangeShapeType="1"/>
            </p:cNvSpPr>
            <p:nvPr/>
          </p:nvSpPr>
          <p:spPr bwMode="auto">
            <a:xfrm>
              <a:off x="776" y="2817"/>
              <a:ext cx="520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7" name="Line 5"/>
            <p:cNvSpPr>
              <a:spLocks noChangeShapeType="1"/>
            </p:cNvSpPr>
            <p:nvPr/>
          </p:nvSpPr>
          <p:spPr bwMode="auto">
            <a:xfrm>
              <a:off x="785" y="1139"/>
              <a:ext cx="5201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8" name="Line 6"/>
            <p:cNvSpPr>
              <a:spLocks noChangeShapeType="1"/>
            </p:cNvSpPr>
            <p:nvPr/>
          </p:nvSpPr>
          <p:spPr bwMode="auto">
            <a:xfrm flipV="1">
              <a:off x="768" y="2016"/>
              <a:ext cx="5234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9" name="Text Box 7"/>
            <p:cNvSpPr txBox="1">
              <a:spLocks noChangeArrowheads="1"/>
            </p:cNvSpPr>
            <p:nvPr/>
          </p:nvSpPr>
          <p:spPr bwMode="auto">
            <a:xfrm>
              <a:off x="2352" y="768"/>
              <a:ext cx="1398" cy="1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200" b="1"/>
            </a:p>
          </p:txBody>
        </p:sp>
        <p:sp>
          <p:nvSpPr>
            <p:cNvPr id="27670" name="Rectangle 8"/>
            <p:cNvSpPr>
              <a:spLocks noChangeArrowheads="1"/>
            </p:cNvSpPr>
            <p:nvPr/>
          </p:nvSpPr>
          <p:spPr bwMode="auto">
            <a:xfrm>
              <a:off x="2200" y="2655"/>
              <a:ext cx="15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671" name="Rectangle 9"/>
            <p:cNvSpPr>
              <a:spLocks noChangeArrowheads="1"/>
            </p:cNvSpPr>
            <p:nvPr/>
          </p:nvSpPr>
          <p:spPr bwMode="auto">
            <a:xfrm>
              <a:off x="4647" y="1828"/>
              <a:ext cx="15" cy="30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672" name="Freeform 10"/>
            <p:cNvSpPr>
              <a:spLocks/>
            </p:cNvSpPr>
            <p:nvPr/>
          </p:nvSpPr>
          <p:spPr bwMode="auto">
            <a:xfrm>
              <a:off x="4598" y="1704"/>
              <a:ext cx="63" cy="127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3" name="Freeform 11"/>
            <p:cNvSpPr>
              <a:spLocks/>
            </p:cNvSpPr>
            <p:nvPr/>
          </p:nvSpPr>
          <p:spPr bwMode="auto">
            <a:xfrm>
              <a:off x="4647" y="1827"/>
              <a:ext cx="15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4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4" name="Rectangle 12"/>
            <p:cNvSpPr>
              <a:spLocks noChangeArrowheads="1"/>
            </p:cNvSpPr>
            <p:nvPr/>
          </p:nvSpPr>
          <p:spPr bwMode="auto">
            <a:xfrm>
              <a:off x="2659" y="1117"/>
              <a:ext cx="12" cy="19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675" name="Freeform 13"/>
            <p:cNvSpPr>
              <a:spLocks/>
            </p:cNvSpPr>
            <p:nvPr/>
          </p:nvSpPr>
          <p:spPr bwMode="auto">
            <a:xfrm>
              <a:off x="2640" y="1251"/>
              <a:ext cx="50" cy="47"/>
            </a:xfrm>
            <a:custGeom>
              <a:avLst/>
              <a:gdLst>
                <a:gd name="T0" fmla="*/ 1 w 93"/>
                <a:gd name="T1" fmla="*/ 1 h 93"/>
                <a:gd name="T2" fmla="*/ 1 w 93"/>
                <a:gd name="T3" fmla="*/ 1 h 93"/>
                <a:gd name="T4" fmla="*/ 1 w 93"/>
                <a:gd name="T5" fmla="*/ 0 h 93"/>
                <a:gd name="T6" fmla="*/ 0 w 93"/>
                <a:gd name="T7" fmla="*/ 1 h 93"/>
                <a:gd name="T8" fmla="*/ 1 w 93"/>
                <a:gd name="T9" fmla="*/ 1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93"/>
                <a:gd name="T17" fmla="*/ 93 w 9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93">
                  <a:moveTo>
                    <a:pt x="81" y="93"/>
                  </a:moveTo>
                  <a:lnTo>
                    <a:pt x="93" y="79"/>
                  </a:lnTo>
                  <a:lnTo>
                    <a:pt x="12" y="0"/>
                  </a:lnTo>
                  <a:lnTo>
                    <a:pt x="0" y="14"/>
                  </a:lnTo>
                  <a:lnTo>
                    <a:pt x="81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6" name="Freeform 14"/>
            <p:cNvSpPr>
              <a:spLocks/>
            </p:cNvSpPr>
            <p:nvPr/>
          </p:nvSpPr>
          <p:spPr bwMode="auto">
            <a:xfrm>
              <a:off x="2640" y="1251"/>
              <a:ext cx="51" cy="47"/>
            </a:xfrm>
            <a:custGeom>
              <a:avLst/>
              <a:gdLst>
                <a:gd name="T0" fmla="*/ 0 w 95"/>
                <a:gd name="T1" fmla="*/ 1 h 93"/>
                <a:gd name="T2" fmla="*/ 1 w 95"/>
                <a:gd name="T3" fmla="*/ 1 h 93"/>
                <a:gd name="T4" fmla="*/ 1 w 95"/>
                <a:gd name="T5" fmla="*/ 1 h 93"/>
                <a:gd name="T6" fmla="*/ 1 w 95"/>
                <a:gd name="T7" fmla="*/ 0 h 93"/>
                <a:gd name="T8" fmla="*/ 0 w 95"/>
                <a:gd name="T9" fmla="*/ 1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3"/>
                <a:gd name="T17" fmla="*/ 95 w 95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3">
                  <a:moveTo>
                    <a:pt x="0" y="79"/>
                  </a:moveTo>
                  <a:lnTo>
                    <a:pt x="14" y="93"/>
                  </a:lnTo>
                  <a:lnTo>
                    <a:pt x="95" y="14"/>
                  </a:lnTo>
                  <a:lnTo>
                    <a:pt x="81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7" name="Rectangle 15"/>
            <p:cNvSpPr>
              <a:spLocks noChangeArrowheads="1"/>
            </p:cNvSpPr>
            <p:nvPr/>
          </p:nvSpPr>
          <p:spPr bwMode="auto">
            <a:xfrm>
              <a:off x="2642" y="1311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678" name="Freeform 16"/>
            <p:cNvSpPr>
              <a:spLocks/>
            </p:cNvSpPr>
            <p:nvPr/>
          </p:nvSpPr>
          <p:spPr bwMode="auto">
            <a:xfrm>
              <a:off x="2664" y="977"/>
              <a:ext cx="70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1 h 124"/>
                <a:gd name="T18" fmla="*/ 0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0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6" y="2"/>
                  </a:moveTo>
                  <a:lnTo>
                    <a:pt x="124" y="26"/>
                  </a:lnTo>
                  <a:lnTo>
                    <a:pt x="115" y="50"/>
                  </a:lnTo>
                  <a:lnTo>
                    <a:pt x="105" y="70"/>
                  </a:lnTo>
                  <a:lnTo>
                    <a:pt x="89" y="88"/>
                  </a:lnTo>
                  <a:lnTo>
                    <a:pt x="72" y="103"/>
                  </a:lnTo>
                  <a:lnTo>
                    <a:pt x="51" y="113"/>
                  </a:lnTo>
                  <a:lnTo>
                    <a:pt x="28" y="122"/>
                  </a:lnTo>
                  <a:lnTo>
                    <a:pt x="3" y="124"/>
                  </a:lnTo>
                  <a:lnTo>
                    <a:pt x="0" y="101"/>
                  </a:lnTo>
                  <a:lnTo>
                    <a:pt x="21" y="100"/>
                  </a:lnTo>
                  <a:lnTo>
                    <a:pt x="40" y="93"/>
                  </a:lnTo>
                  <a:lnTo>
                    <a:pt x="56" y="84"/>
                  </a:lnTo>
                  <a:lnTo>
                    <a:pt x="72" y="70"/>
                  </a:lnTo>
                  <a:lnTo>
                    <a:pt x="84" y="58"/>
                  </a:lnTo>
                  <a:lnTo>
                    <a:pt x="93" y="41"/>
                  </a:lnTo>
                  <a:lnTo>
                    <a:pt x="100" y="22"/>
                  </a:lnTo>
                  <a:lnTo>
                    <a:pt x="101" y="0"/>
                  </a:lnTo>
                  <a:lnTo>
                    <a:pt x="12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9" name="Freeform 17"/>
            <p:cNvSpPr>
              <a:spLocks/>
            </p:cNvSpPr>
            <p:nvPr/>
          </p:nvSpPr>
          <p:spPr bwMode="auto">
            <a:xfrm>
              <a:off x="2598" y="977"/>
              <a:ext cx="68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0 w 126"/>
                <a:gd name="T17" fmla="*/ 1 h 124"/>
                <a:gd name="T18" fmla="*/ 1 w 126"/>
                <a:gd name="T19" fmla="*/ 0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1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3" y="124"/>
                  </a:moveTo>
                  <a:lnTo>
                    <a:pt x="98" y="122"/>
                  </a:lnTo>
                  <a:lnTo>
                    <a:pt x="75" y="113"/>
                  </a:lnTo>
                  <a:lnTo>
                    <a:pt x="54" y="103"/>
                  </a:lnTo>
                  <a:lnTo>
                    <a:pt x="37" y="88"/>
                  </a:lnTo>
                  <a:lnTo>
                    <a:pt x="21" y="70"/>
                  </a:lnTo>
                  <a:lnTo>
                    <a:pt x="11" y="50"/>
                  </a:lnTo>
                  <a:lnTo>
                    <a:pt x="2" y="28"/>
                  </a:lnTo>
                  <a:lnTo>
                    <a:pt x="0" y="4"/>
                  </a:lnTo>
                  <a:lnTo>
                    <a:pt x="23" y="0"/>
                  </a:lnTo>
                  <a:lnTo>
                    <a:pt x="25" y="22"/>
                  </a:lnTo>
                  <a:lnTo>
                    <a:pt x="32" y="40"/>
                  </a:lnTo>
                  <a:lnTo>
                    <a:pt x="40" y="57"/>
                  </a:lnTo>
                  <a:lnTo>
                    <a:pt x="53" y="70"/>
                  </a:lnTo>
                  <a:lnTo>
                    <a:pt x="68" y="84"/>
                  </a:lnTo>
                  <a:lnTo>
                    <a:pt x="86" y="93"/>
                  </a:lnTo>
                  <a:lnTo>
                    <a:pt x="103" y="100"/>
                  </a:lnTo>
                  <a:lnTo>
                    <a:pt x="126" y="101"/>
                  </a:lnTo>
                  <a:lnTo>
                    <a:pt x="123" y="1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0" name="Freeform 18"/>
            <p:cNvSpPr>
              <a:spLocks/>
            </p:cNvSpPr>
            <p:nvPr/>
          </p:nvSpPr>
          <p:spPr bwMode="auto">
            <a:xfrm>
              <a:off x="2664" y="1029"/>
              <a:ext cx="2" cy="12"/>
            </a:xfrm>
            <a:custGeom>
              <a:avLst/>
              <a:gdLst>
                <a:gd name="T0" fmla="*/ 1 w 3"/>
                <a:gd name="T1" fmla="*/ 1 h 23"/>
                <a:gd name="T2" fmla="*/ 1 w 3"/>
                <a:gd name="T3" fmla="*/ 1 h 23"/>
                <a:gd name="T4" fmla="*/ 0 w 3"/>
                <a:gd name="T5" fmla="*/ 1 h 23"/>
                <a:gd name="T6" fmla="*/ 1 w 3"/>
                <a:gd name="T7" fmla="*/ 0 h 23"/>
                <a:gd name="T8" fmla="*/ 0 w 3"/>
                <a:gd name="T9" fmla="*/ 0 h 23"/>
                <a:gd name="T10" fmla="*/ 1 w 3"/>
                <a:gd name="T11" fmla="*/ 1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23"/>
                <a:gd name="T20" fmla="*/ 3 w 3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23">
                  <a:moveTo>
                    <a:pt x="3" y="23"/>
                  </a:moveTo>
                  <a:lnTo>
                    <a:pt x="1" y="23"/>
                  </a:lnTo>
                  <a:lnTo>
                    <a:pt x="0" y="23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1" name="Freeform 19"/>
            <p:cNvSpPr>
              <a:spLocks/>
            </p:cNvSpPr>
            <p:nvPr/>
          </p:nvSpPr>
          <p:spPr bwMode="auto">
            <a:xfrm>
              <a:off x="2598" y="915"/>
              <a:ext cx="68" cy="64"/>
            </a:xfrm>
            <a:custGeom>
              <a:avLst/>
              <a:gdLst>
                <a:gd name="T0" fmla="*/ 0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0 h 124"/>
                <a:gd name="T18" fmla="*/ 1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1 h 124"/>
                <a:gd name="T36" fmla="*/ 0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0" y="120"/>
                  </a:moveTo>
                  <a:lnTo>
                    <a:pt x="2" y="96"/>
                  </a:lnTo>
                  <a:lnTo>
                    <a:pt x="11" y="74"/>
                  </a:lnTo>
                  <a:lnTo>
                    <a:pt x="21" y="53"/>
                  </a:lnTo>
                  <a:lnTo>
                    <a:pt x="37" y="34"/>
                  </a:lnTo>
                  <a:lnTo>
                    <a:pt x="54" y="19"/>
                  </a:lnTo>
                  <a:lnTo>
                    <a:pt x="75" y="10"/>
                  </a:lnTo>
                  <a:lnTo>
                    <a:pt x="100" y="2"/>
                  </a:lnTo>
                  <a:lnTo>
                    <a:pt x="124" y="0"/>
                  </a:lnTo>
                  <a:lnTo>
                    <a:pt x="126" y="24"/>
                  </a:lnTo>
                  <a:lnTo>
                    <a:pt x="103" y="26"/>
                  </a:lnTo>
                  <a:lnTo>
                    <a:pt x="84" y="33"/>
                  </a:lnTo>
                  <a:lnTo>
                    <a:pt x="67" y="39"/>
                  </a:lnTo>
                  <a:lnTo>
                    <a:pt x="54" y="51"/>
                  </a:lnTo>
                  <a:lnTo>
                    <a:pt x="40" y="69"/>
                  </a:lnTo>
                  <a:lnTo>
                    <a:pt x="32" y="84"/>
                  </a:lnTo>
                  <a:lnTo>
                    <a:pt x="25" y="103"/>
                  </a:lnTo>
                  <a:lnTo>
                    <a:pt x="23" y="124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2" name="Freeform 20"/>
            <p:cNvSpPr>
              <a:spLocks/>
            </p:cNvSpPr>
            <p:nvPr/>
          </p:nvSpPr>
          <p:spPr bwMode="auto">
            <a:xfrm>
              <a:off x="2598" y="977"/>
              <a:ext cx="11" cy="2"/>
            </a:xfrm>
            <a:custGeom>
              <a:avLst/>
              <a:gdLst>
                <a:gd name="T0" fmla="*/ 0 w 23"/>
                <a:gd name="T1" fmla="*/ 1 h 4"/>
                <a:gd name="T2" fmla="*/ 0 w 23"/>
                <a:gd name="T3" fmla="*/ 1 h 4"/>
                <a:gd name="T4" fmla="*/ 0 w 23"/>
                <a:gd name="T5" fmla="*/ 0 h 4"/>
                <a:gd name="T6" fmla="*/ 0 w 23"/>
                <a:gd name="T7" fmla="*/ 1 h 4"/>
                <a:gd name="T8" fmla="*/ 0 w 23"/>
                <a:gd name="T9" fmla="*/ 0 h 4"/>
                <a:gd name="T10" fmla="*/ 0 w 23"/>
                <a:gd name="T11" fmla="*/ 1 h 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"/>
                <a:gd name="T19" fmla="*/ 0 h 4"/>
                <a:gd name="T20" fmla="*/ 23 w 23"/>
                <a:gd name="T21" fmla="*/ 4 h 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" h="4">
                  <a:moveTo>
                    <a:pt x="0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3" y="4"/>
                  </a:lnTo>
                  <a:lnTo>
                    <a:pt x="23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3" name="Freeform 21"/>
            <p:cNvSpPr>
              <a:spLocks/>
            </p:cNvSpPr>
            <p:nvPr/>
          </p:nvSpPr>
          <p:spPr bwMode="auto">
            <a:xfrm>
              <a:off x="2664" y="915"/>
              <a:ext cx="70" cy="64"/>
            </a:xfrm>
            <a:custGeom>
              <a:avLst/>
              <a:gdLst>
                <a:gd name="T0" fmla="*/ 1 w 126"/>
                <a:gd name="T1" fmla="*/ 0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1 h 124"/>
                <a:gd name="T18" fmla="*/ 1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0 w 126"/>
                <a:gd name="T35" fmla="*/ 1 h 124"/>
                <a:gd name="T36" fmla="*/ 1 w 126"/>
                <a:gd name="T37" fmla="*/ 0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" y="0"/>
                  </a:moveTo>
                  <a:lnTo>
                    <a:pt x="26" y="2"/>
                  </a:lnTo>
                  <a:lnTo>
                    <a:pt x="49" y="10"/>
                  </a:lnTo>
                  <a:lnTo>
                    <a:pt x="70" y="19"/>
                  </a:lnTo>
                  <a:lnTo>
                    <a:pt x="89" y="34"/>
                  </a:lnTo>
                  <a:lnTo>
                    <a:pt x="105" y="55"/>
                  </a:lnTo>
                  <a:lnTo>
                    <a:pt x="115" y="75"/>
                  </a:lnTo>
                  <a:lnTo>
                    <a:pt x="124" y="98"/>
                  </a:lnTo>
                  <a:lnTo>
                    <a:pt x="126" y="122"/>
                  </a:lnTo>
                  <a:lnTo>
                    <a:pt x="101" y="124"/>
                  </a:lnTo>
                  <a:lnTo>
                    <a:pt x="100" y="101"/>
                  </a:lnTo>
                  <a:lnTo>
                    <a:pt x="93" y="84"/>
                  </a:lnTo>
                  <a:lnTo>
                    <a:pt x="84" y="67"/>
                  </a:lnTo>
                  <a:lnTo>
                    <a:pt x="72" y="51"/>
                  </a:lnTo>
                  <a:lnTo>
                    <a:pt x="58" y="39"/>
                  </a:lnTo>
                  <a:lnTo>
                    <a:pt x="40" y="33"/>
                  </a:lnTo>
                  <a:lnTo>
                    <a:pt x="22" y="26"/>
                  </a:lnTo>
                  <a:lnTo>
                    <a:pt x="0" y="2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4" name="Freeform 22"/>
            <p:cNvSpPr>
              <a:spLocks/>
            </p:cNvSpPr>
            <p:nvPr/>
          </p:nvSpPr>
          <p:spPr bwMode="auto">
            <a:xfrm>
              <a:off x="2664" y="1061"/>
              <a:ext cx="70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1 h 124"/>
                <a:gd name="T18" fmla="*/ 0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0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6" y="2"/>
                  </a:moveTo>
                  <a:lnTo>
                    <a:pt x="124" y="26"/>
                  </a:lnTo>
                  <a:lnTo>
                    <a:pt x="115" y="50"/>
                  </a:lnTo>
                  <a:lnTo>
                    <a:pt x="105" y="70"/>
                  </a:lnTo>
                  <a:lnTo>
                    <a:pt x="89" y="88"/>
                  </a:lnTo>
                  <a:lnTo>
                    <a:pt x="72" y="103"/>
                  </a:lnTo>
                  <a:lnTo>
                    <a:pt x="51" y="113"/>
                  </a:lnTo>
                  <a:lnTo>
                    <a:pt x="28" y="122"/>
                  </a:lnTo>
                  <a:lnTo>
                    <a:pt x="3" y="124"/>
                  </a:lnTo>
                  <a:lnTo>
                    <a:pt x="0" y="101"/>
                  </a:lnTo>
                  <a:lnTo>
                    <a:pt x="21" y="100"/>
                  </a:lnTo>
                  <a:lnTo>
                    <a:pt x="40" y="93"/>
                  </a:lnTo>
                  <a:lnTo>
                    <a:pt x="56" y="84"/>
                  </a:lnTo>
                  <a:lnTo>
                    <a:pt x="72" y="70"/>
                  </a:lnTo>
                  <a:lnTo>
                    <a:pt x="84" y="58"/>
                  </a:lnTo>
                  <a:lnTo>
                    <a:pt x="93" y="41"/>
                  </a:lnTo>
                  <a:lnTo>
                    <a:pt x="100" y="22"/>
                  </a:lnTo>
                  <a:lnTo>
                    <a:pt x="101" y="0"/>
                  </a:lnTo>
                  <a:lnTo>
                    <a:pt x="12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5" name="Freeform 23"/>
            <p:cNvSpPr>
              <a:spLocks/>
            </p:cNvSpPr>
            <p:nvPr/>
          </p:nvSpPr>
          <p:spPr bwMode="auto">
            <a:xfrm>
              <a:off x="2598" y="1061"/>
              <a:ext cx="68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0 w 126"/>
                <a:gd name="T17" fmla="*/ 1 h 124"/>
                <a:gd name="T18" fmla="*/ 1 w 126"/>
                <a:gd name="T19" fmla="*/ 0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1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3" y="124"/>
                  </a:moveTo>
                  <a:lnTo>
                    <a:pt x="98" y="122"/>
                  </a:lnTo>
                  <a:lnTo>
                    <a:pt x="75" y="113"/>
                  </a:lnTo>
                  <a:lnTo>
                    <a:pt x="54" y="103"/>
                  </a:lnTo>
                  <a:lnTo>
                    <a:pt x="37" y="88"/>
                  </a:lnTo>
                  <a:lnTo>
                    <a:pt x="21" y="70"/>
                  </a:lnTo>
                  <a:lnTo>
                    <a:pt x="11" y="50"/>
                  </a:lnTo>
                  <a:lnTo>
                    <a:pt x="2" y="27"/>
                  </a:lnTo>
                  <a:lnTo>
                    <a:pt x="0" y="3"/>
                  </a:lnTo>
                  <a:lnTo>
                    <a:pt x="23" y="0"/>
                  </a:lnTo>
                  <a:lnTo>
                    <a:pt x="25" y="22"/>
                  </a:lnTo>
                  <a:lnTo>
                    <a:pt x="32" y="39"/>
                  </a:lnTo>
                  <a:lnTo>
                    <a:pt x="40" y="57"/>
                  </a:lnTo>
                  <a:lnTo>
                    <a:pt x="53" y="70"/>
                  </a:lnTo>
                  <a:lnTo>
                    <a:pt x="68" y="84"/>
                  </a:lnTo>
                  <a:lnTo>
                    <a:pt x="86" y="93"/>
                  </a:lnTo>
                  <a:lnTo>
                    <a:pt x="103" y="100"/>
                  </a:lnTo>
                  <a:lnTo>
                    <a:pt x="126" y="101"/>
                  </a:lnTo>
                  <a:lnTo>
                    <a:pt x="123" y="1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6" name="Freeform 24"/>
            <p:cNvSpPr>
              <a:spLocks/>
            </p:cNvSpPr>
            <p:nvPr/>
          </p:nvSpPr>
          <p:spPr bwMode="auto">
            <a:xfrm>
              <a:off x="2664" y="1113"/>
              <a:ext cx="2" cy="12"/>
            </a:xfrm>
            <a:custGeom>
              <a:avLst/>
              <a:gdLst>
                <a:gd name="T0" fmla="*/ 1 w 3"/>
                <a:gd name="T1" fmla="*/ 1 h 23"/>
                <a:gd name="T2" fmla="*/ 1 w 3"/>
                <a:gd name="T3" fmla="*/ 1 h 23"/>
                <a:gd name="T4" fmla="*/ 0 w 3"/>
                <a:gd name="T5" fmla="*/ 1 h 23"/>
                <a:gd name="T6" fmla="*/ 1 w 3"/>
                <a:gd name="T7" fmla="*/ 0 h 23"/>
                <a:gd name="T8" fmla="*/ 0 w 3"/>
                <a:gd name="T9" fmla="*/ 0 h 23"/>
                <a:gd name="T10" fmla="*/ 1 w 3"/>
                <a:gd name="T11" fmla="*/ 1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23"/>
                <a:gd name="T20" fmla="*/ 3 w 3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23">
                  <a:moveTo>
                    <a:pt x="3" y="23"/>
                  </a:moveTo>
                  <a:lnTo>
                    <a:pt x="1" y="23"/>
                  </a:lnTo>
                  <a:lnTo>
                    <a:pt x="0" y="23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7" name="Freeform 25"/>
            <p:cNvSpPr>
              <a:spLocks/>
            </p:cNvSpPr>
            <p:nvPr/>
          </p:nvSpPr>
          <p:spPr bwMode="auto">
            <a:xfrm>
              <a:off x="2598" y="998"/>
              <a:ext cx="68" cy="65"/>
            </a:xfrm>
            <a:custGeom>
              <a:avLst/>
              <a:gdLst>
                <a:gd name="T0" fmla="*/ 0 w 126"/>
                <a:gd name="T1" fmla="*/ 1 h 123"/>
                <a:gd name="T2" fmla="*/ 1 w 126"/>
                <a:gd name="T3" fmla="*/ 1 h 123"/>
                <a:gd name="T4" fmla="*/ 1 w 126"/>
                <a:gd name="T5" fmla="*/ 1 h 123"/>
                <a:gd name="T6" fmla="*/ 1 w 126"/>
                <a:gd name="T7" fmla="*/ 1 h 123"/>
                <a:gd name="T8" fmla="*/ 1 w 126"/>
                <a:gd name="T9" fmla="*/ 1 h 123"/>
                <a:gd name="T10" fmla="*/ 1 w 126"/>
                <a:gd name="T11" fmla="*/ 1 h 123"/>
                <a:gd name="T12" fmla="*/ 1 w 126"/>
                <a:gd name="T13" fmla="*/ 1 h 123"/>
                <a:gd name="T14" fmla="*/ 1 w 126"/>
                <a:gd name="T15" fmla="*/ 1 h 123"/>
                <a:gd name="T16" fmla="*/ 1 w 126"/>
                <a:gd name="T17" fmla="*/ 0 h 123"/>
                <a:gd name="T18" fmla="*/ 1 w 126"/>
                <a:gd name="T19" fmla="*/ 1 h 123"/>
                <a:gd name="T20" fmla="*/ 1 w 126"/>
                <a:gd name="T21" fmla="*/ 1 h 123"/>
                <a:gd name="T22" fmla="*/ 1 w 126"/>
                <a:gd name="T23" fmla="*/ 1 h 123"/>
                <a:gd name="T24" fmla="*/ 1 w 126"/>
                <a:gd name="T25" fmla="*/ 1 h 123"/>
                <a:gd name="T26" fmla="*/ 1 w 126"/>
                <a:gd name="T27" fmla="*/ 1 h 123"/>
                <a:gd name="T28" fmla="*/ 1 w 126"/>
                <a:gd name="T29" fmla="*/ 1 h 123"/>
                <a:gd name="T30" fmla="*/ 1 w 126"/>
                <a:gd name="T31" fmla="*/ 1 h 123"/>
                <a:gd name="T32" fmla="*/ 1 w 126"/>
                <a:gd name="T33" fmla="*/ 1 h 123"/>
                <a:gd name="T34" fmla="*/ 1 w 126"/>
                <a:gd name="T35" fmla="*/ 1 h 123"/>
                <a:gd name="T36" fmla="*/ 0 w 126"/>
                <a:gd name="T37" fmla="*/ 1 h 12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3"/>
                <a:gd name="T59" fmla="*/ 126 w 126"/>
                <a:gd name="T60" fmla="*/ 123 h 12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3">
                  <a:moveTo>
                    <a:pt x="0" y="120"/>
                  </a:moveTo>
                  <a:lnTo>
                    <a:pt x="2" y="96"/>
                  </a:lnTo>
                  <a:lnTo>
                    <a:pt x="11" y="74"/>
                  </a:lnTo>
                  <a:lnTo>
                    <a:pt x="21" y="53"/>
                  </a:lnTo>
                  <a:lnTo>
                    <a:pt x="37" y="36"/>
                  </a:lnTo>
                  <a:lnTo>
                    <a:pt x="54" y="21"/>
                  </a:lnTo>
                  <a:lnTo>
                    <a:pt x="75" y="10"/>
                  </a:lnTo>
                  <a:lnTo>
                    <a:pt x="100" y="2"/>
                  </a:lnTo>
                  <a:lnTo>
                    <a:pt x="124" y="0"/>
                  </a:lnTo>
                  <a:lnTo>
                    <a:pt x="126" y="24"/>
                  </a:lnTo>
                  <a:lnTo>
                    <a:pt x="103" y="26"/>
                  </a:lnTo>
                  <a:lnTo>
                    <a:pt x="84" y="33"/>
                  </a:lnTo>
                  <a:lnTo>
                    <a:pt x="67" y="41"/>
                  </a:lnTo>
                  <a:lnTo>
                    <a:pt x="54" y="53"/>
                  </a:lnTo>
                  <a:lnTo>
                    <a:pt x="40" y="69"/>
                  </a:lnTo>
                  <a:lnTo>
                    <a:pt x="32" y="84"/>
                  </a:lnTo>
                  <a:lnTo>
                    <a:pt x="25" y="103"/>
                  </a:lnTo>
                  <a:lnTo>
                    <a:pt x="23" y="123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8" name="Freeform 26"/>
            <p:cNvSpPr>
              <a:spLocks/>
            </p:cNvSpPr>
            <p:nvPr/>
          </p:nvSpPr>
          <p:spPr bwMode="auto">
            <a:xfrm>
              <a:off x="2598" y="1061"/>
              <a:ext cx="11" cy="2"/>
            </a:xfrm>
            <a:custGeom>
              <a:avLst/>
              <a:gdLst>
                <a:gd name="T0" fmla="*/ 0 w 23"/>
                <a:gd name="T1" fmla="*/ 1 h 3"/>
                <a:gd name="T2" fmla="*/ 0 w 23"/>
                <a:gd name="T3" fmla="*/ 1 h 3"/>
                <a:gd name="T4" fmla="*/ 0 w 23"/>
                <a:gd name="T5" fmla="*/ 0 h 3"/>
                <a:gd name="T6" fmla="*/ 0 w 23"/>
                <a:gd name="T7" fmla="*/ 1 h 3"/>
                <a:gd name="T8" fmla="*/ 0 w 23"/>
                <a:gd name="T9" fmla="*/ 0 h 3"/>
                <a:gd name="T10" fmla="*/ 0 w 23"/>
                <a:gd name="T11" fmla="*/ 1 h 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"/>
                <a:gd name="T19" fmla="*/ 0 h 3"/>
                <a:gd name="T20" fmla="*/ 23 w 23"/>
                <a:gd name="T21" fmla="*/ 3 h 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" h="3">
                  <a:moveTo>
                    <a:pt x="0" y="3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3" y="3"/>
                  </a:lnTo>
                  <a:lnTo>
                    <a:pt x="2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9" name="Freeform 27"/>
            <p:cNvSpPr>
              <a:spLocks/>
            </p:cNvSpPr>
            <p:nvPr/>
          </p:nvSpPr>
          <p:spPr bwMode="auto">
            <a:xfrm>
              <a:off x="2664" y="998"/>
              <a:ext cx="70" cy="65"/>
            </a:xfrm>
            <a:custGeom>
              <a:avLst/>
              <a:gdLst>
                <a:gd name="T0" fmla="*/ 1 w 126"/>
                <a:gd name="T1" fmla="*/ 0 h 123"/>
                <a:gd name="T2" fmla="*/ 1 w 126"/>
                <a:gd name="T3" fmla="*/ 1 h 123"/>
                <a:gd name="T4" fmla="*/ 1 w 126"/>
                <a:gd name="T5" fmla="*/ 1 h 123"/>
                <a:gd name="T6" fmla="*/ 1 w 126"/>
                <a:gd name="T7" fmla="*/ 1 h 123"/>
                <a:gd name="T8" fmla="*/ 1 w 126"/>
                <a:gd name="T9" fmla="*/ 1 h 123"/>
                <a:gd name="T10" fmla="*/ 1 w 126"/>
                <a:gd name="T11" fmla="*/ 1 h 123"/>
                <a:gd name="T12" fmla="*/ 1 w 126"/>
                <a:gd name="T13" fmla="*/ 1 h 123"/>
                <a:gd name="T14" fmla="*/ 1 w 126"/>
                <a:gd name="T15" fmla="*/ 1 h 123"/>
                <a:gd name="T16" fmla="*/ 1 w 126"/>
                <a:gd name="T17" fmla="*/ 1 h 123"/>
                <a:gd name="T18" fmla="*/ 1 w 126"/>
                <a:gd name="T19" fmla="*/ 1 h 123"/>
                <a:gd name="T20" fmla="*/ 1 w 126"/>
                <a:gd name="T21" fmla="*/ 1 h 123"/>
                <a:gd name="T22" fmla="*/ 1 w 126"/>
                <a:gd name="T23" fmla="*/ 1 h 123"/>
                <a:gd name="T24" fmla="*/ 1 w 126"/>
                <a:gd name="T25" fmla="*/ 1 h 123"/>
                <a:gd name="T26" fmla="*/ 1 w 126"/>
                <a:gd name="T27" fmla="*/ 1 h 123"/>
                <a:gd name="T28" fmla="*/ 1 w 126"/>
                <a:gd name="T29" fmla="*/ 1 h 123"/>
                <a:gd name="T30" fmla="*/ 1 w 126"/>
                <a:gd name="T31" fmla="*/ 1 h 123"/>
                <a:gd name="T32" fmla="*/ 1 w 126"/>
                <a:gd name="T33" fmla="*/ 1 h 123"/>
                <a:gd name="T34" fmla="*/ 0 w 126"/>
                <a:gd name="T35" fmla="*/ 1 h 123"/>
                <a:gd name="T36" fmla="*/ 1 w 126"/>
                <a:gd name="T37" fmla="*/ 0 h 12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3"/>
                <a:gd name="T59" fmla="*/ 126 w 126"/>
                <a:gd name="T60" fmla="*/ 123 h 12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3">
                  <a:moveTo>
                    <a:pt x="1" y="0"/>
                  </a:moveTo>
                  <a:lnTo>
                    <a:pt x="26" y="2"/>
                  </a:lnTo>
                  <a:lnTo>
                    <a:pt x="49" y="10"/>
                  </a:lnTo>
                  <a:lnTo>
                    <a:pt x="70" y="21"/>
                  </a:lnTo>
                  <a:lnTo>
                    <a:pt x="89" y="36"/>
                  </a:lnTo>
                  <a:lnTo>
                    <a:pt x="105" y="55"/>
                  </a:lnTo>
                  <a:lnTo>
                    <a:pt x="115" y="75"/>
                  </a:lnTo>
                  <a:lnTo>
                    <a:pt x="124" y="98"/>
                  </a:lnTo>
                  <a:lnTo>
                    <a:pt x="126" y="122"/>
                  </a:lnTo>
                  <a:lnTo>
                    <a:pt x="101" y="123"/>
                  </a:lnTo>
                  <a:lnTo>
                    <a:pt x="100" y="101"/>
                  </a:lnTo>
                  <a:lnTo>
                    <a:pt x="93" y="84"/>
                  </a:lnTo>
                  <a:lnTo>
                    <a:pt x="84" y="67"/>
                  </a:lnTo>
                  <a:lnTo>
                    <a:pt x="72" y="53"/>
                  </a:lnTo>
                  <a:lnTo>
                    <a:pt x="58" y="41"/>
                  </a:lnTo>
                  <a:lnTo>
                    <a:pt x="40" y="33"/>
                  </a:lnTo>
                  <a:lnTo>
                    <a:pt x="22" y="26"/>
                  </a:lnTo>
                  <a:lnTo>
                    <a:pt x="0" y="2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0" name="Rectangle 28"/>
            <p:cNvSpPr>
              <a:spLocks noChangeArrowheads="1"/>
            </p:cNvSpPr>
            <p:nvPr/>
          </p:nvSpPr>
          <p:spPr bwMode="auto">
            <a:xfrm>
              <a:off x="3266" y="1117"/>
              <a:ext cx="14" cy="19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691" name="Freeform 29"/>
            <p:cNvSpPr>
              <a:spLocks/>
            </p:cNvSpPr>
            <p:nvPr/>
          </p:nvSpPr>
          <p:spPr bwMode="auto">
            <a:xfrm>
              <a:off x="3247" y="1251"/>
              <a:ext cx="50" cy="47"/>
            </a:xfrm>
            <a:custGeom>
              <a:avLst/>
              <a:gdLst>
                <a:gd name="T0" fmla="*/ 1 w 95"/>
                <a:gd name="T1" fmla="*/ 1 h 93"/>
                <a:gd name="T2" fmla="*/ 1 w 95"/>
                <a:gd name="T3" fmla="*/ 1 h 93"/>
                <a:gd name="T4" fmla="*/ 1 w 95"/>
                <a:gd name="T5" fmla="*/ 0 h 93"/>
                <a:gd name="T6" fmla="*/ 0 w 95"/>
                <a:gd name="T7" fmla="*/ 1 h 93"/>
                <a:gd name="T8" fmla="*/ 1 w 95"/>
                <a:gd name="T9" fmla="*/ 1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3"/>
                <a:gd name="T17" fmla="*/ 95 w 95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3">
                  <a:moveTo>
                    <a:pt x="82" y="93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4"/>
                  </a:lnTo>
                  <a:lnTo>
                    <a:pt x="82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2" name="Freeform 30"/>
            <p:cNvSpPr>
              <a:spLocks/>
            </p:cNvSpPr>
            <p:nvPr/>
          </p:nvSpPr>
          <p:spPr bwMode="auto">
            <a:xfrm>
              <a:off x="3247" y="1251"/>
              <a:ext cx="51" cy="47"/>
            </a:xfrm>
            <a:custGeom>
              <a:avLst/>
              <a:gdLst>
                <a:gd name="T0" fmla="*/ 0 w 96"/>
                <a:gd name="T1" fmla="*/ 1 h 93"/>
                <a:gd name="T2" fmla="*/ 1 w 96"/>
                <a:gd name="T3" fmla="*/ 1 h 93"/>
                <a:gd name="T4" fmla="*/ 1 w 96"/>
                <a:gd name="T5" fmla="*/ 1 h 93"/>
                <a:gd name="T6" fmla="*/ 1 w 96"/>
                <a:gd name="T7" fmla="*/ 0 h 93"/>
                <a:gd name="T8" fmla="*/ 0 w 96"/>
                <a:gd name="T9" fmla="*/ 1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3"/>
                <a:gd name="T17" fmla="*/ 96 w 9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3">
                  <a:moveTo>
                    <a:pt x="0" y="79"/>
                  </a:moveTo>
                  <a:lnTo>
                    <a:pt x="14" y="93"/>
                  </a:lnTo>
                  <a:lnTo>
                    <a:pt x="96" y="14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3" name="Rectangle 31"/>
            <p:cNvSpPr>
              <a:spLocks noChangeArrowheads="1"/>
            </p:cNvSpPr>
            <p:nvPr/>
          </p:nvSpPr>
          <p:spPr bwMode="auto">
            <a:xfrm>
              <a:off x="3250" y="1311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694" name="Freeform 32"/>
            <p:cNvSpPr>
              <a:spLocks/>
            </p:cNvSpPr>
            <p:nvPr/>
          </p:nvSpPr>
          <p:spPr bwMode="auto">
            <a:xfrm>
              <a:off x="3272" y="977"/>
              <a:ext cx="70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1 h 124"/>
                <a:gd name="T18" fmla="*/ 0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0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6" y="2"/>
                  </a:moveTo>
                  <a:lnTo>
                    <a:pt x="125" y="26"/>
                  </a:lnTo>
                  <a:lnTo>
                    <a:pt x="116" y="50"/>
                  </a:lnTo>
                  <a:lnTo>
                    <a:pt x="105" y="70"/>
                  </a:lnTo>
                  <a:lnTo>
                    <a:pt x="90" y="88"/>
                  </a:lnTo>
                  <a:lnTo>
                    <a:pt x="72" y="103"/>
                  </a:lnTo>
                  <a:lnTo>
                    <a:pt x="51" y="113"/>
                  </a:lnTo>
                  <a:lnTo>
                    <a:pt x="28" y="122"/>
                  </a:lnTo>
                  <a:lnTo>
                    <a:pt x="4" y="124"/>
                  </a:lnTo>
                  <a:lnTo>
                    <a:pt x="0" y="101"/>
                  </a:lnTo>
                  <a:lnTo>
                    <a:pt x="21" y="100"/>
                  </a:lnTo>
                  <a:lnTo>
                    <a:pt x="41" y="93"/>
                  </a:lnTo>
                  <a:lnTo>
                    <a:pt x="56" y="84"/>
                  </a:lnTo>
                  <a:lnTo>
                    <a:pt x="72" y="70"/>
                  </a:lnTo>
                  <a:lnTo>
                    <a:pt x="84" y="58"/>
                  </a:lnTo>
                  <a:lnTo>
                    <a:pt x="93" y="41"/>
                  </a:lnTo>
                  <a:lnTo>
                    <a:pt x="100" y="22"/>
                  </a:lnTo>
                  <a:lnTo>
                    <a:pt x="102" y="0"/>
                  </a:lnTo>
                  <a:lnTo>
                    <a:pt x="12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5" name="Freeform 33"/>
            <p:cNvSpPr>
              <a:spLocks/>
            </p:cNvSpPr>
            <p:nvPr/>
          </p:nvSpPr>
          <p:spPr bwMode="auto">
            <a:xfrm>
              <a:off x="3205" y="977"/>
              <a:ext cx="69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0 w 126"/>
                <a:gd name="T17" fmla="*/ 1 h 124"/>
                <a:gd name="T18" fmla="*/ 1 w 126"/>
                <a:gd name="T19" fmla="*/ 0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1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2" y="124"/>
                  </a:moveTo>
                  <a:lnTo>
                    <a:pt x="98" y="122"/>
                  </a:lnTo>
                  <a:lnTo>
                    <a:pt x="75" y="113"/>
                  </a:lnTo>
                  <a:lnTo>
                    <a:pt x="54" y="103"/>
                  </a:lnTo>
                  <a:lnTo>
                    <a:pt x="36" y="88"/>
                  </a:lnTo>
                  <a:lnTo>
                    <a:pt x="21" y="70"/>
                  </a:lnTo>
                  <a:lnTo>
                    <a:pt x="10" y="50"/>
                  </a:lnTo>
                  <a:lnTo>
                    <a:pt x="1" y="28"/>
                  </a:lnTo>
                  <a:lnTo>
                    <a:pt x="0" y="4"/>
                  </a:lnTo>
                  <a:lnTo>
                    <a:pt x="22" y="0"/>
                  </a:lnTo>
                  <a:lnTo>
                    <a:pt x="24" y="22"/>
                  </a:lnTo>
                  <a:lnTo>
                    <a:pt x="31" y="40"/>
                  </a:lnTo>
                  <a:lnTo>
                    <a:pt x="40" y="57"/>
                  </a:lnTo>
                  <a:lnTo>
                    <a:pt x="52" y="70"/>
                  </a:lnTo>
                  <a:lnTo>
                    <a:pt x="68" y="84"/>
                  </a:lnTo>
                  <a:lnTo>
                    <a:pt x="85" y="93"/>
                  </a:lnTo>
                  <a:lnTo>
                    <a:pt x="103" y="100"/>
                  </a:lnTo>
                  <a:lnTo>
                    <a:pt x="126" y="101"/>
                  </a:lnTo>
                  <a:lnTo>
                    <a:pt x="122" y="1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6" name="Freeform 34"/>
            <p:cNvSpPr>
              <a:spLocks/>
            </p:cNvSpPr>
            <p:nvPr/>
          </p:nvSpPr>
          <p:spPr bwMode="auto">
            <a:xfrm>
              <a:off x="3272" y="1029"/>
              <a:ext cx="2" cy="12"/>
            </a:xfrm>
            <a:custGeom>
              <a:avLst/>
              <a:gdLst>
                <a:gd name="T0" fmla="*/ 1 w 4"/>
                <a:gd name="T1" fmla="*/ 1 h 23"/>
                <a:gd name="T2" fmla="*/ 1 w 4"/>
                <a:gd name="T3" fmla="*/ 1 h 23"/>
                <a:gd name="T4" fmla="*/ 0 w 4"/>
                <a:gd name="T5" fmla="*/ 1 h 23"/>
                <a:gd name="T6" fmla="*/ 1 w 4"/>
                <a:gd name="T7" fmla="*/ 0 h 23"/>
                <a:gd name="T8" fmla="*/ 0 w 4"/>
                <a:gd name="T9" fmla="*/ 0 h 23"/>
                <a:gd name="T10" fmla="*/ 1 w 4"/>
                <a:gd name="T11" fmla="*/ 1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23"/>
                <a:gd name="T20" fmla="*/ 4 w 4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23">
                  <a:moveTo>
                    <a:pt x="4" y="23"/>
                  </a:moveTo>
                  <a:lnTo>
                    <a:pt x="2" y="23"/>
                  </a:lnTo>
                  <a:lnTo>
                    <a:pt x="0" y="23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7" name="Freeform 35"/>
            <p:cNvSpPr>
              <a:spLocks/>
            </p:cNvSpPr>
            <p:nvPr/>
          </p:nvSpPr>
          <p:spPr bwMode="auto">
            <a:xfrm>
              <a:off x="3205" y="915"/>
              <a:ext cx="69" cy="64"/>
            </a:xfrm>
            <a:custGeom>
              <a:avLst/>
              <a:gdLst>
                <a:gd name="T0" fmla="*/ 0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0 h 124"/>
                <a:gd name="T18" fmla="*/ 1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1 h 124"/>
                <a:gd name="T36" fmla="*/ 0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0" y="120"/>
                  </a:moveTo>
                  <a:lnTo>
                    <a:pt x="1" y="96"/>
                  </a:lnTo>
                  <a:lnTo>
                    <a:pt x="10" y="74"/>
                  </a:lnTo>
                  <a:lnTo>
                    <a:pt x="21" y="53"/>
                  </a:lnTo>
                  <a:lnTo>
                    <a:pt x="36" y="34"/>
                  </a:lnTo>
                  <a:lnTo>
                    <a:pt x="54" y="19"/>
                  </a:lnTo>
                  <a:lnTo>
                    <a:pt x="75" y="10"/>
                  </a:lnTo>
                  <a:lnTo>
                    <a:pt x="100" y="2"/>
                  </a:lnTo>
                  <a:lnTo>
                    <a:pt x="124" y="0"/>
                  </a:lnTo>
                  <a:lnTo>
                    <a:pt x="126" y="24"/>
                  </a:lnTo>
                  <a:lnTo>
                    <a:pt x="103" y="26"/>
                  </a:lnTo>
                  <a:lnTo>
                    <a:pt x="84" y="33"/>
                  </a:lnTo>
                  <a:lnTo>
                    <a:pt x="66" y="39"/>
                  </a:lnTo>
                  <a:lnTo>
                    <a:pt x="54" y="51"/>
                  </a:lnTo>
                  <a:lnTo>
                    <a:pt x="40" y="69"/>
                  </a:lnTo>
                  <a:lnTo>
                    <a:pt x="31" y="84"/>
                  </a:lnTo>
                  <a:lnTo>
                    <a:pt x="24" y="103"/>
                  </a:lnTo>
                  <a:lnTo>
                    <a:pt x="22" y="124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8" name="Freeform 36"/>
            <p:cNvSpPr>
              <a:spLocks/>
            </p:cNvSpPr>
            <p:nvPr/>
          </p:nvSpPr>
          <p:spPr bwMode="auto">
            <a:xfrm>
              <a:off x="3205" y="977"/>
              <a:ext cx="13" cy="2"/>
            </a:xfrm>
            <a:custGeom>
              <a:avLst/>
              <a:gdLst>
                <a:gd name="T0" fmla="*/ 0 w 22"/>
                <a:gd name="T1" fmla="*/ 1 h 4"/>
                <a:gd name="T2" fmla="*/ 0 w 22"/>
                <a:gd name="T3" fmla="*/ 1 h 4"/>
                <a:gd name="T4" fmla="*/ 0 w 22"/>
                <a:gd name="T5" fmla="*/ 0 h 4"/>
                <a:gd name="T6" fmla="*/ 1 w 22"/>
                <a:gd name="T7" fmla="*/ 1 h 4"/>
                <a:gd name="T8" fmla="*/ 1 w 22"/>
                <a:gd name="T9" fmla="*/ 0 h 4"/>
                <a:gd name="T10" fmla="*/ 0 w 22"/>
                <a:gd name="T11" fmla="*/ 1 h 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4"/>
                <a:gd name="T20" fmla="*/ 22 w 22"/>
                <a:gd name="T21" fmla="*/ 4 h 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4">
                  <a:moveTo>
                    <a:pt x="0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2" y="4"/>
                  </a:lnTo>
                  <a:lnTo>
                    <a:pt x="2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9" name="Freeform 37"/>
            <p:cNvSpPr>
              <a:spLocks/>
            </p:cNvSpPr>
            <p:nvPr/>
          </p:nvSpPr>
          <p:spPr bwMode="auto">
            <a:xfrm>
              <a:off x="3272" y="915"/>
              <a:ext cx="70" cy="64"/>
            </a:xfrm>
            <a:custGeom>
              <a:avLst/>
              <a:gdLst>
                <a:gd name="T0" fmla="*/ 1 w 126"/>
                <a:gd name="T1" fmla="*/ 0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1 h 124"/>
                <a:gd name="T18" fmla="*/ 1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0 w 126"/>
                <a:gd name="T35" fmla="*/ 1 h 124"/>
                <a:gd name="T36" fmla="*/ 1 w 126"/>
                <a:gd name="T37" fmla="*/ 0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2" y="0"/>
                  </a:moveTo>
                  <a:lnTo>
                    <a:pt x="27" y="2"/>
                  </a:lnTo>
                  <a:lnTo>
                    <a:pt x="49" y="10"/>
                  </a:lnTo>
                  <a:lnTo>
                    <a:pt x="70" y="19"/>
                  </a:lnTo>
                  <a:lnTo>
                    <a:pt x="90" y="34"/>
                  </a:lnTo>
                  <a:lnTo>
                    <a:pt x="105" y="55"/>
                  </a:lnTo>
                  <a:lnTo>
                    <a:pt x="116" y="75"/>
                  </a:lnTo>
                  <a:lnTo>
                    <a:pt x="125" y="98"/>
                  </a:lnTo>
                  <a:lnTo>
                    <a:pt x="126" y="122"/>
                  </a:lnTo>
                  <a:lnTo>
                    <a:pt x="102" y="124"/>
                  </a:lnTo>
                  <a:lnTo>
                    <a:pt x="100" y="101"/>
                  </a:lnTo>
                  <a:lnTo>
                    <a:pt x="93" y="84"/>
                  </a:lnTo>
                  <a:lnTo>
                    <a:pt x="84" y="67"/>
                  </a:lnTo>
                  <a:lnTo>
                    <a:pt x="72" y="51"/>
                  </a:lnTo>
                  <a:lnTo>
                    <a:pt x="58" y="39"/>
                  </a:lnTo>
                  <a:lnTo>
                    <a:pt x="41" y="33"/>
                  </a:lnTo>
                  <a:lnTo>
                    <a:pt x="23" y="26"/>
                  </a:lnTo>
                  <a:lnTo>
                    <a:pt x="0" y="2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0" name="Freeform 38"/>
            <p:cNvSpPr>
              <a:spLocks/>
            </p:cNvSpPr>
            <p:nvPr/>
          </p:nvSpPr>
          <p:spPr bwMode="auto">
            <a:xfrm>
              <a:off x="3272" y="1061"/>
              <a:ext cx="70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1 w 126"/>
                <a:gd name="T17" fmla="*/ 1 h 124"/>
                <a:gd name="T18" fmla="*/ 0 w 126"/>
                <a:gd name="T19" fmla="*/ 1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0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6" y="2"/>
                  </a:moveTo>
                  <a:lnTo>
                    <a:pt x="125" y="26"/>
                  </a:lnTo>
                  <a:lnTo>
                    <a:pt x="116" y="50"/>
                  </a:lnTo>
                  <a:lnTo>
                    <a:pt x="105" y="70"/>
                  </a:lnTo>
                  <a:lnTo>
                    <a:pt x="90" y="88"/>
                  </a:lnTo>
                  <a:lnTo>
                    <a:pt x="72" y="103"/>
                  </a:lnTo>
                  <a:lnTo>
                    <a:pt x="51" y="113"/>
                  </a:lnTo>
                  <a:lnTo>
                    <a:pt x="28" y="122"/>
                  </a:lnTo>
                  <a:lnTo>
                    <a:pt x="4" y="124"/>
                  </a:lnTo>
                  <a:lnTo>
                    <a:pt x="0" y="101"/>
                  </a:lnTo>
                  <a:lnTo>
                    <a:pt x="21" y="100"/>
                  </a:lnTo>
                  <a:lnTo>
                    <a:pt x="41" y="93"/>
                  </a:lnTo>
                  <a:lnTo>
                    <a:pt x="56" y="84"/>
                  </a:lnTo>
                  <a:lnTo>
                    <a:pt x="72" y="70"/>
                  </a:lnTo>
                  <a:lnTo>
                    <a:pt x="84" y="58"/>
                  </a:lnTo>
                  <a:lnTo>
                    <a:pt x="93" y="41"/>
                  </a:lnTo>
                  <a:lnTo>
                    <a:pt x="100" y="22"/>
                  </a:lnTo>
                  <a:lnTo>
                    <a:pt x="102" y="0"/>
                  </a:lnTo>
                  <a:lnTo>
                    <a:pt x="12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1" name="Freeform 39"/>
            <p:cNvSpPr>
              <a:spLocks/>
            </p:cNvSpPr>
            <p:nvPr/>
          </p:nvSpPr>
          <p:spPr bwMode="auto">
            <a:xfrm>
              <a:off x="3205" y="1061"/>
              <a:ext cx="69" cy="64"/>
            </a:xfrm>
            <a:custGeom>
              <a:avLst/>
              <a:gdLst>
                <a:gd name="T0" fmla="*/ 1 w 126"/>
                <a:gd name="T1" fmla="*/ 1 h 124"/>
                <a:gd name="T2" fmla="*/ 1 w 126"/>
                <a:gd name="T3" fmla="*/ 1 h 124"/>
                <a:gd name="T4" fmla="*/ 1 w 126"/>
                <a:gd name="T5" fmla="*/ 1 h 124"/>
                <a:gd name="T6" fmla="*/ 1 w 126"/>
                <a:gd name="T7" fmla="*/ 1 h 124"/>
                <a:gd name="T8" fmla="*/ 1 w 126"/>
                <a:gd name="T9" fmla="*/ 1 h 124"/>
                <a:gd name="T10" fmla="*/ 1 w 126"/>
                <a:gd name="T11" fmla="*/ 1 h 124"/>
                <a:gd name="T12" fmla="*/ 1 w 126"/>
                <a:gd name="T13" fmla="*/ 1 h 124"/>
                <a:gd name="T14" fmla="*/ 1 w 126"/>
                <a:gd name="T15" fmla="*/ 1 h 124"/>
                <a:gd name="T16" fmla="*/ 0 w 126"/>
                <a:gd name="T17" fmla="*/ 1 h 124"/>
                <a:gd name="T18" fmla="*/ 1 w 126"/>
                <a:gd name="T19" fmla="*/ 0 h 124"/>
                <a:gd name="T20" fmla="*/ 1 w 126"/>
                <a:gd name="T21" fmla="*/ 1 h 124"/>
                <a:gd name="T22" fmla="*/ 1 w 126"/>
                <a:gd name="T23" fmla="*/ 1 h 124"/>
                <a:gd name="T24" fmla="*/ 1 w 126"/>
                <a:gd name="T25" fmla="*/ 1 h 124"/>
                <a:gd name="T26" fmla="*/ 1 w 126"/>
                <a:gd name="T27" fmla="*/ 1 h 124"/>
                <a:gd name="T28" fmla="*/ 1 w 126"/>
                <a:gd name="T29" fmla="*/ 1 h 124"/>
                <a:gd name="T30" fmla="*/ 1 w 126"/>
                <a:gd name="T31" fmla="*/ 1 h 124"/>
                <a:gd name="T32" fmla="*/ 1 w 126"/>
                <a:gd name="T33" fmla="*/ 1 h 124"/>
                <a:gd name="T34" fmla="*/ 1 w 126"/>
                <a:gd name="T35" fmla="*/ 1 h 124"/>
                <a:gd name="T36" fmla="*/ 1 w 126"/>
                <a:gd name="T37" fmla="*/ 1 h 1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4"/>
                <a:gd name="T59" fmla="*/ 126 w 126"/>
                <a:gd name="T60" fmla="*/ 124 h 1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4">
                  <a:moveTo>
                    <a:pt x="122" y="124"/>
                  </a:moveTo>
                  <a:lnTo>
                    <a:pt x="98" y="122"/>
                  </a:lnTo>
                  <a:lnTo>
                    <a:pt x="75" y="113"/>
                  </a:lnTo>
                  <a:lnTo>
                    <a:pt x="54" y="103"/>
                  </a:lnTo>
                  <a:lnTo>
                    <a:pt x="36" y="88"/>
                  </a:lnTo>
                  <a:lnTo>
                    <a:pt x="21" y="70"/>
                  </a:lnTo>
                  <a:lnTo>
                    <a:pt x="10" y="50"/>
                  </a:lnTo>
                  <a:lnTo>
                    <a:pt x="1" y="27"/>
                  </a:lnTo>
                  <a:lnTo>
                    <a:pt x="0" y="3"/>
                  </a:lnTo>
                  <a:lnTo>
                    <a:pt x="22" y="0"/>
                  </a:lnTo>
                  <a:lnTo>
                    <a:pt x="24" y="22"/>
                  </a:lnTo>
                  <a:lnTo>
                    <a:pt x="31" y="39"/>
                  </a:lnTo>
                  <a:lnTo>
                    <a:pt x="40" y="57"/>
                  </a:lnTo>
                  <a:lnTo>
                    <a:pt x="52" y="70"/>
                  </a:lnTo>
                  <a:lnTo>
                    <a:pt x="68" y="84"/>
                  </a:lnTo>
                  <a:lnTo>
                    <a:pt x="85" y="93"/>
                  </a:lnTo>
                  <a:lnTo>
                    <a:pt x="103" y="100"/>
                  </a:lnTo>
                  <a:lnTo>
                    <a:pt x="126" y="101"/>
                  </a:lnTo>
                  <a:lnTo>
                    <a:pt x="122" y="1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2" name="Freeform 40"/>
            <p:cNvSpPr>
              <a:spLocks/>
            </p:cNvSpPr>
            <p:nvPr/>
          </p:nvSpPr>
          <p:spPr bwMode="auto">
            <a:xfrm>
              <a:off x="3272" y="1113"/>
              <a:ext cx="2" cy="12"/>
            </a:xfrm>
            <a:custGeom>
              <a:avLst/>
              <a:gdLst>
                <a:gd name="T0" fmla="*/ 1 w 4"/>
                <a:gd name="T1" fmla="*/ 1 h 23"/>
                <a:gd name="T2" fmla="*/ 1 w 4"/>
                <a:gd name="T3" fmla="*/ 1 h 23"/>
                <a:gd name="T4" fmla="*/ 0 w 4"/>
                <a:gd name="T5" fmla="*/ 1 h 23"/>
                <a:gd name="T6" fmla="*/ 1 w 4"/>
                <a:gd name="T7" fmla="*/ 0 h 23"/>
                <a:gd name="T8" fmla="*/ 0 w 4"/>
                <a:gd name="T9" fmla="*/ 0 h 23"/>
                <a:gd name="T10" fmla="*/ 1 w 4"/>
                <a:gd name="T11" fmla="*/ 1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23"/>
                <a:gd name="T20" fmla="*/ 4 w 4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23">
                  <a:moveTo>
                    <a:pt x="4" y="23"/>
                  </a:moveTo>
                  <a:lnTo>
                    <a:pt x="2" y="23"/>
                  </a:lnTo>
                  <a:lnTo>
                    <a:pt x="0" y="23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3" name="Freeform 41"/>
            <p:cNvSpPr>
              <a:spLocks/>
            </p:cNvSpPr>
            <p:nvPr/>
          </p:nvSpPr>
          <p:spPr bwMode="auto">
            <a:xfrm>
              <a:off x="3205" y="998"/>
              <a:ext cx="69" cy="65"/>
            </a:xfrm>
            <a:custGeom>
              <a:avLst/>
              <a:gdLst>
                <a:gd name="T0" fmla="*/ 0 w 126"/>
                <a:gd name="T1" fmla="*/ 1 h 123"/>
                <a:gd name="T2" fmla="*/ 1 w 126"/>
                <a:gd name="T3" fmla="*/ 1 h 123"/>
                <a:gd name="T4" fmla="*/ 1 w 126"/>
                <a:gd name="T5" fmla="*/ 1 h 123"/>
                <a:gd name="T6" fmla="*/ 1 w 126"/>
                <a:gd name="T7" fmla="*/ 1 h 123"/>
                <a:gd name="T8" fmla="*/ 1 w 126"/>
                <a:gd name="T9" fmla="*/ 1 h 123"/>
                <a:gd name="T10" fmla="*/ 1 w 126"/>
                <a:gd name="T11" fmla="*/ 1 h 123"/>
                <a:gd name="T12" fmla="*/ 1 w 126"/>
                <a:gd name="T13" fmla="*/ 1 h 123"/>
                <a:gd name="T14" fmla="*/ 1 w 126"/>
                <a:gd name="T15" fmla="*/ 1 h 123"/>
                <a:gd name="T16" fmla="*/ 1 w 126"/>
                <a:gd name="T17" fmla="*/ 0 h 123"/>
                <a:gd name="T18" fmla="*/ 1 w 126"/>
                <a:gd name="T19" fmla="*/ 1 h 123"/>
                <a:gd name="T20" fmla="*/ 1 w 126"/>
                <a:gd name="T21" fmla="*/ 1 h 123"/>
                <a:gd name="T22" fmla="*/ 1 w 126"/>
                <a:gd name="T23" fmla="*/ 1 h 123"/>
                <a:gd name="T24" fmla="*/ 1 w 126"/>
                <a:gd name="T25" fmla="*/ 1 h 123"/>
                <a:gd name="T26" fmla="*/ 1 w 126"/>
                <a:gd name="T27" fmla="*/ 1 h 123"/>
                <a:gd name="T28" fmla="*/ 1 w 126"/>
                <a:gd name="T29" fmla="*/ 1 h 123"/>
                <a:gd name="T30" fmla="*/ 1 w 126"/>
                <a:gd name="T31" fmla="*/ 1 h 123"/>
                <a:gd name="T32" fmla="*/ 1 w 126"/>
                <a:gd name="T33" fmla="*/ 1 h 123"/>
                <a:gd name="T34" fmla="*/ 1 w 126"/>
                <a:gd name="T35" fmla="*/ 1 h 123"/>
                <a:gd name="T36" fmla="*/ 0 w 126"/>
                <a:gd name="T37" fmla="*/ 1 h 12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3"/>
                <a:gd name="T59" fmla="*/ 126 w 126"/>
                <a:gd name="T60" fmla="*/ 123 h 12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3">
                  <a:moveTo>
                    <a:pt x="0" y="120"/>
                  </a:moveTo>
                  <a:lnTo>
                    <a:pt x="1" y="96"/>
                  </a:lnTo>
                  <a:lnTo>
                    <a:pt x="10" y="74"/>
                  </a:lnTo>
                  <a:lnTo>
                    <a:pt x="21" y="53"/>
                  </a:lnTo>
                  <a:lnTo>
                    <a:pt x="36" y="36"/>
                  </a:lnTo>
                  <a:lnTo>
                    <a:pt x="54" y="21"/>
                  </a:lnTo>
                  <a:lnTo>
                    <a:pt x="75" y="10"/>
                  </a:lnTo>
                  <a:lnTo>
                    <a:pt x="100" y="2"/>
                  </a:lnTo>
                  <a:lnTo>
                    <a:pt x="124" y="0"/>
                  </a:lnTo>
                  <a:lnTo>
                    <a:pt x="126" y="24"/>
                  </a:lnTo>
                  <a:lnTo>
                    <a:pt x="103" y="26"/>
                  </a:lnTo>
                  <a:lnTo>
                    <a:pt x="84" y="33"/>
                  </a:lnTo>
                  <a:lnTo>
                    <a:pt x="66" y="41"/>
                  </a:lnTo>
                  <a:lnTo>
                    <a:pt x="54" y="53"/>
                  </a:lnTo>
                  <a:lnTo>
                    <a:pt x="40" y="69"/>
                  </a:lnTo>
                  <a:lnTo>
                    <a:pt x="31" y="84"/>
                  </a:lnTo>
                  <a:lnTo>
                    <a:pt x="24" y="103"/>
                  </a:lnTo>
                  <a:lnTo>
                    <a:pt x="22" y="123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4" name="Freeform 42"/>
            <p:cNvSpPr>
              <a:spLocks/>
            </p:cNvSpPr>
            <p:nvPr/>
          </p:nvSpPr>
          <p:spPr bwMode="auto">
            <a:xfrm>
              <a:off x="3205" y="1061"/>
              <a:ext cx="13" cy="2"/>
            </a:xfrm>
            <a:custGeom>
              <a:avLst/>
              <a:gdLst>
                <a:gd name="T0" fmla="*/ 0 w 22"/>
                <a:gd name="T1" fmla="*/ 1 h 3"/>
                <a:gd name="T2" fmla="*/ 0 w 22"/>
                <a:gd name="T3" fmla="*/ 1 h 3"/>
                <a:gd name="T4" fmla="*/ 0 w 22"/>
                <a:gd name="T5" fmla="*/ 0 h 3"/>
                <a:gd name="T6" fmla="*/ 1 w 22"/>
                <a:gd name="T7" fmla="*/ 1 h 3"/>
                <a:gd name="T8" fmla="*/ 1 w 22"/>
                <a:gd name="T9" fmla="*/ 0 h 3"/>
                <a:gd name="T10" fmla="*/ 0 w 22"/>
                <a:gd name="T11" fmla="*/ 1 h 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3"/>
                <a:gd name="T20" fmla="*/ 22 w 22"/>
                <a:gd name="T21" fmla="*/ 3 h 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3">
                  <a:moveTo>
                    <a:pt x="0" y="3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2" y="3"/>
                  </a:lnTo>
                  <a:lnTo>
                    <a:pt x="22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5" name="Freeform 43"/>
            <p:cNvSpPr>
              <a:spLocks/>
            </p:cNvSpPr>
            <p:nvPr/>
          </p:nvSpPr>
          <p:spPr bwMode="auto">
            <a:xfrm>
              <a:off x="3272" y="998"/>
              <a:ext cx="70" cy="65"/>
            </a:xfrm>
            <a:custGeom>
              <a:avLst/>
              <a:gdLst>
                <a:gd name="T0" fmla="*/ 1 w 126"/>
                <a:gd name="T1" fmla="*/ 0 h 123"/>
                <a:gd name="T2" fmla="*/ 1 w 126"/>
                <a:gd name="T3" fmla="*/ 1 h 123"/>
                <a:gd name="T4" fmla="*/ 1 w 126"/>
                <a:gd name="T5" fmla="*/ 1 h 123"/>
                <a:gd name="T6" fmla="*/ 1 w 126"/>
                <a:gd name="T7" fmla="*/ 1 h 123"/>
                <a:gd name="T8" fmla="*/ 1 w 126"/>
                <a:gd name="T9" fmla="*/ 1 h 123"/>
                <a:gd name="T10" fmla="*/ 1 w 126"/>
                <a:gd name="T11" fmla="*/ 1 h 123"/>
                <a:gd name="T12" fmla="*/ 1 w 126"/>
                <a:gd name="T13" fmla="*/ 1 h 123"/>
                <a:gd name="T14" fmla="*/ 1 w 126"/>
                <a:gd name="T15" fmla="*/ 1 h 123"/>
                <a:gd name="T16" fmla="*/ 1 w 126"/>
                <a:gd name="T17" fmla="*/ 1 h 123"/>
                <a:gd name="T18" fmla="*/ 1 w 126"/>
                <a:gd name="T19" fmla="*/ 1 h 123"/>
                <a:gd name="T20" fmla="*/ 1 w 126"/>
                <a:gd name="T21" fmla="*/ 1 h 123"/>
                <a:gd name="T22" fmla="*/ 1 w 126"/>
                <a:gd name="T23" fmla="*/ 1 h 123"/>
                <a:gd name="T24" fmla="*/ 1 w 126"/>
                <a:gd name="T25" fmla="*/ 1 h 123"/>
                <a:gd name="T26" fmla="*/ 1 w 126"/>
                <a:gd name="T27" fmla="*/ 1 h 123"/>
                <a:gd name="T28" fmla="*/ 1 w 126"/>
                <a:gd name="T29" fmla="*/ 1 h 123"/>
                <a:gd name="T30" fmla="*/ 1 w 126"/>
                <a:gd name="T31" fmla="*/ 1 h 123"/>
                <a:gd name="T32" fmla="*/ 1 w 126"/>
                <a:gd name="T33" fmla="*/ 1 h 123"/>
                <a:gd name="T34" fmla="*/ 0 w 126"/>
                <a:gd name="T35" fmla="*/ 1 h 123"/>
                <a:gd name="T36" fmla="*/ 1 w 126"/>
                <a:gd name="T37" fmla="*/ 0 h 12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6"/>
                <a:gd name="T58" fmla="*/ 0 h 123"/>
                <a:gd name="T59" fmla="*/ 126 w 126"/>
                <a:gd name="T60" fmla="*/ 123 h 12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6" h="123">
                  <a:moveTo>
                    <a:pt x="2" y="0"/>
                  </a:moveTo>
                  <a:lnTo>
                    <a:pt x="27" y="2"/>
                  </a:lnTo>
                  <a:lnTo>
                    <a:pt x="49" y="10"/>
                  </a:lnTo>
                  <a:lnTo>
                    <a:pt x="70" y="21"/>
                  </a:lnTo>
                  <a:lnTo>
                    <a:pt x="90" y="36"/>
                  </a:lnTo>
                  <a:lnTo>
                    <a:pt x="105" y="55"/>
                  </a:lnTo>
                  <a:lnTo>
                    <a:pt x="116" y="75"/>
                  </a:lnTo>
                  <a:lnTo>
                    <a:pt x="125" y="98"/>
                  </a:lnTo>
                  <a:lnTo>
                    <a:pt x="126" y="122"/>
                  </a:lnTo>
                  <a:lnTo>
                    <a:pt x="102" y="123"/>
                  </a:lnTo>
                  <a:lnTo>
                    <a:pt x="100" y="101"/>
                  </a:lnTo>
                  <a:lnTo>
                    <a:pt x="93" y="84"/>
                  </a:lnTo>
                  <a:lnTo>
                    <a:pt x="84" y="67"/>
                  </a:lnTo>
                  <a:lnTo>
                    <a:pt x="72" y="53"/>
                  </a:lnTo>
                  <a:lnTo>
                    <a:pt x="58" y="41"/>
                  </a:lnTo>
                  <a:lnTo>
                    <a:pt x="41" y="33"/>
                  </a:lnTo>
                  <a:lnTo>
                    <a:pt x="23" y="26"/>
                  </a:lnTo>
                  <a:lnTo>
                    <a:pt x="0" y="2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6" name="Freeform 44"/>
            <p:cNvSpPr>
              <a:spLocks/>
            </p:cNvSpPr>
            <p:nvPr/>
          </p:nvSpPr>
          <p:spPr bwMode="auto">
            <a:xfrm>
              <a:off x="3046" y="1251"/>
              <a:ext cx="51" cy="47"/>
            </a:xfrm>
            <a:custGeom>
              <a:avLst/>
              <a:gdLst>
                <a:gd name="T0" fmla="*/ 1 w 95"/>
                <a:gd name="T1" fmla="*/ 1 h 93"/>
                <a:gd name="T2" fmla="*/ 1 w 95"/>
                <a:gd name="T3" fmla="*/ 1 h 93"/>
                <a:gd name="T4" fmla="*/ 1 w 95"/>
                <a:gd name="T5" fmla="*/ 0 h 93"/>
                <a:gd name="T6" fmla="*/ 0 w 95"/>
                <a:gd name="T7" fmla="*/ 1 h 93"/>
                <a:gd name="T8" fmla="*/ 1 w 95"/>
                <a:gd name="T9" fmla="*/ 1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3"/>
                <a:gd name="T17" fmla="*/ 95 w 95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3">
                  <a:moveTo>
                    <a:pt x="82" y="93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4"/>
                  </a:lnTo>
                  <a:lnTo>
                    <a:pt x="82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7" name="Freeform 45"/>
            <p:cNvSpPr>
              <a:spLocks/>
            </p:cNvSpPr>
            <p:nvPr/>
          </p:nvSpPr>
          <p:spPr bwMode="auto">
            <a:xfrm>
              <a:off x="3046" y="1251"/>
              <a:ext cx="52" cy="47"/>
            </a:xfrm>
            <a:custGeom>
              <a:avLst/>
              <a:gdLst>
                <a:gd name="T0" fmla="*/ 0 w 96"/>
                <a:gd name="T1" fmla="*/ 1 h 93"/>
                <a:gd name="T2" fmla="*/ 1 w 96"/>
                <a:gd name="T3" fmla="*/ 1 h 93"/>
                <a:gd name="T4" fmla="*/ 1 w 96"/>
                <a:gd name="T5" fmla="*/ 1 h 93"/>
                <a:gd name="T6" fmla="*/ 1 w 96"/>
                <a:gd name="T7" fmla="*/ 0 h 93"/>
                <a:gd name="T8" fmla="*/ 0 w 96"/>
                <a:gd name="T9" fmla="*/ 1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3"/>
                <a:gd name="T17" fmla="*/ 96 w 9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3">
                  <a:moveTo>
                    <a:pt x="0" y="79"/>
                  </a:moveTo>
                  <a:lnTo>
                    <a:pt x="14" y="93"/>
                  </a:lnTo>
                  <a:lnTo>
                    <a:pt x="96" y="14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8" name="Rectangle 46"/>
            <p:cNvSpPr>
              <a:spLocks noChangeArrowheads="1"/>
            </p:cNvSpPr>
            <p:nvPr/>
          </p:nvSpPr>
          <p:spPr bwMode="auto">
            <a:xfrm>
              <a:off x="3050" y="1311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09" name="Rectangle 47"/>
            <p:cNvSpPr>
              <a:spLocks noChangeArrowheads="1"/>
            </p:cNvSpPr>
            <p:nvPr/>
          </p:nvSpPr>
          <p:spPr bwMode="auto">
            <a:xfrm>
              <a:off x="3484" y="1570"/>
              <a:ext cx="14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10" name="Freeform 48"/>
            <p:cNvSpPr>
              <a:spLocks/>
            </p:cNvSpPr>
            <p:nvPr/>
          </p:nvSpPr>
          <p:spPr bwMode="auto">
            <a:xfrm>
              <a:off x="3464" y="1626"/>
              <a:ext cx="51" cy="47"/>
            </a:xfrm>
            <a:custGeom>
              <a:avLst/>
              <a:gdLst>
                <a:gd name="T0" fmla="*/ 1 w 94"/>
                <a:gd name="T1" fmla="*/ 1 h 92"/>
                <a:gd name="T2" fmla="*/ 1 w 94"/>
                <a:gd name="T3" fmla="*/ 1 h 92"/>
                <a:gd name="T4" fmla="*/ 1 w 94"/>
                <a:gd name="T5" fmla="*/ 0 h 92"/>
                <a:gd name="T6" fmla="*/ 0 w 94"/>
                <a:gd name="T7" fmla="*/ 1 h 92"/>
                <a:gd name="T8" fmla="*/ 1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82" y="92"/>
                  </a:moveTo>
                  <a:lnTo>
                    <a:pt x="94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1" name="Freeform 49"/>
            <p:cNvSpPr>
              <a:spLocks/>
            </p:cNvSpPr>
            <p:nvPr/>
          </p:nvSpPr>
          <p:spPr bwMode="auto">
            <a:xfrm>
              <a:off x="3464" y="1626"/>
              <a:ext cx="53" cy="47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2" name="Rectangle 50"/>
            <p:cNvSpPr>
              <a:spLocks noChangeArrowheads="1"/>
            </p:cNvSpPr>
            <p:nvPr/>
          </p:nvSpPr>
          <p:spPr bwMode="auto">
            <a:xfrm>
              <a:off x="3467" y="1684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13" name="Rectangle 51"/>
            <p:cNvSpPr>
              <a:spLocks noChangeArrowheads="1"/>
            </p:cNvSpPr>
            <p:nvPr/>
          </p:nvSpPr>
          <p:spPr bwMode="auto">
            <a:xfrm>
              <a:off x="3875" y="1570"/>
              <a:ext cx="12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14" name="Freeform 52"/>
            <p:cNvSpPr>
              <a:spLocks/>
            </p:cNvSpPr>
            <p:nvPr/>
          </p:nvSpPr>
          <p:spPr bwMode="auto">
            <a:xfrm>
              <a:off x="3854" y="1626"/>
              <a:ext cx="52" cy="47"/>
            </a:xfrm>
            <a:custGeom>
              <a:avLst/>
              <a:gdLst>
                <a:gd name="T0" fmla="*/ 1 w 94"/>
                <a:gd name="T1" fmla="*/ 1 h 92"/>
                <a:gd name="T2" fmla="*/ 1 w 94"/>
                <a:gd name="T3" fmla="*/ 1 h 92"/>
                <a:gd name="T4" fmla="*/ 1 w 94"/>
                <a:gd name="T5" fmla="*/ 0 h 92"/>
                <a:gd name="T6" fmla="*/ 0 w 94"/>
                <a:gd name="T7" fmla="*/ 1 h 92"/>
                <a:gd name="T8" fmla="*/ 1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82" y="92"/>
                  </a:moveTo>
                  <a:lnTo>
                    <a:pt x="94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5" name="Freeform 53"/>
            <p:cNvSpPr>
              <a:spLocks/>
            </p:cNvSpPr>
            <p:nvPr/>
          </p:nvSpPr>
          <p:spPr bwMode="auto">
            <a:xfrm>
              <a:off x="3854" y="1626"/>
              <a:ext cx="52" cy="47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6" name="Rectangle 54"/>
            <p:cNvSpPr>
              <a:spLocks noChangeArrowheads="1"/>
            </p:cNvSpPr>
            <p:nvPr/>
          </p:nvSpPr>
          <p:spPr bwMode="auto">
            <a:xfrm>
              <a:off x="3858" y="1684"/>
              <a:ext cx="4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17" name="Rectangle 55"/>
            <p:cNvSpPr>
              <a:spLocks noChangeArrowheads="1"/>
            </p:cNvSpPr>
            <p:nvPr/>
          </p:nvSpPr>
          <p:spPr bwMode="auto">
            <a:xfrm>
              <a:off x="3875" y="1828"/>
              <a:ext cx="12" cy="5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18" name="Freeform 56"/>
            <p:cNvSpPr>
              <a:spLocks/>
            </p:cNvSpPr>
            <p:nvPr/>
          </p:nvSpPr>
          <p:spPr bwMode="auto">
            <a:xfrm>
              <a:off x="3823" y="1704"/>
              <a:ext cx="63" cy="127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9" name="Freeform 57"/>
            <p:cNvSpPr>
              <a:spLocks/>
            </p:cNvSpPr>
            <p:nvPr/>
          </p:nvSpPr>
          <p:spPr bwMode="auto">
            <a:xfrm>
              <a:off x="3875" y="1827"/>
              <a:ext cx="12" cy="4"/>
            </a:xfrm>
            <a:custGeom>
              <a:avLst/>
              <a:gdLst>
                <a:gd name="T0" fmla="*/ 0 w 25"/>
                <a:gd name="T1" fmla="*/ 0 h 9"/>
                <a:gd name="T2" fmla="*/ 0 w 25"/>
                <a:gd name="T3" fmla="*/ 0 h 9"/>
                <a:gd name="T4" fmla="*/ 0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0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4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0" name="Rectangle 58"/>
            <p:cNvSpPr>
              <a:spLocks noChangeArrowheads="1"/>
            </p:cNvSpPr>
            <p:nvPr/>
          </p:nvSpPr>
          <p:spPr bwMode="auto">
            <a:xfrm>
              <a:off x="4265" y="1570"/>
              <a:ext cx="12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21" name="Freeform 59"/>
            <p:cNvSpPr>
              <a:spLocks/>
            </p:cNvSpPr>
            <p:nvPr/>
          </p:nvSpPr>
          <p:spPr bwMode="auto">
            <a:xfrm>
              <a:off x="4246" y="1626"/>
              <a:ext cx="51" cy="47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2" name="Freeform 60"/>
            <p:cNvSpPr>
              <a:spLocks/>
            </p:cNvSpPr>
            <p:nvPr/>
          </p:nvSpPr>
          <p:spPr bwMode="auto">
            <a:xfrm>
              <a:off x="4246" y="1626"/>
              <a:ext cx="52" cy="47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3" name="Rectangle 61"/>
            <p:cNvSpPr>
              <a:spLocks noChangeArrowheads="1"/>
            </p:cNvSpPr>
            <p:nvPr/>
          </p:nvSpPr>
          <p:spPr bwMode="auto">
            <a:xfrm>
              <a:off x="4249" y="1684"/>
              <a:ext cx="4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24" name="Rectangle 62"/>
            <p:cNvSpPr>
              <a:spLocks noChangeArrowheads="1"/>
            </p:cNvSpPr>
            <p:nvPr/>
          </p:nvSpPr>
          <p:spPr bwMode="auto">
            <a:xfrm>
              <a:off x="4265" y="1828"/>
              <a:ext cx="12" cy="5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25" name="Freeform 63"/>
            <p:cNvSpPr>
              <a:spLocks/>
            </p:cNvSpPr>
            <p:nvPr/>
          </p:nvSpPr>
          <p:spPr bwMode="auto">
            <a:xfrm>
              <a:off x="4214" y="1704"/>
              <a:ext cx="62" cy="127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6" name="Freeform 64"/>
            <p:cNvSpPr>
              <a:spLocks/>
            </p:cNvSpPr>
            <p:nvPr/>
          </p:nvSpPr>
          <p:spPr bwMode="auto">
            <a:xfrm>
              <a:off x="4265" y="1827"/>
              <a:ext cx="12" cy="4"/>
            </a:xfrm>
            <a:custGeom>
              <a:avLst/>
              <a:gdLst>
                <a:gd name="T0" fmla="*/ 0 w 25"/>
                <a:gd name="T1" fmla="*/ 0 h 9"/>
                <a:gd name="T2" fmla="*/ 0 w 25"/>
                <a:gd name="T3" fmla="*/ 0 h 9"/>
                <a:gd name="T4" fmla="*/ 0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0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4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7" name="Freeform 65"/>
            <p:cNvSpPr>
              <a:spLocks/>
            </p:cNvSpPr>
            <p:nvPr/>
          </p:nvSpPr>
          <p:spPr bwMode="auto">
            <a:xfrm>
              <a:off x="4629" y="1626"/>
              <a:ext cx="51" cy="47"/>
            </a:xfrm>
            <a:custGeom>
              <a:avLst/>
              <a:gdLst>
                <a:gd name="T0" fmla="*/ 1 w 94"/>
                <a:gd name="T1" fmla="*/ 1 h 92"/>
                <a:gd name="T2" fmla="*/ 1 w 94"/>
                <a:gd name="T3" fmla="*/ 1 h 92"/>
                <a:gd name="T4" fmla="*/ 1 w 94"/>
                <a:gd name="T5" fmla="*/ 0 h 92"/>
                <a:gd name="T6" fmla="*/ 0 w 94"/>
                <a:gd name="T7" fmla="*/ 1 h 92"/>
                <a:gd name="T8" fmla="*/ 1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82" y="92"/>
                  </a:moveTo>
                  <a:lnTo>
                    <a:pt x="94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8" name="Freeform 66"/>
            <p:cNvSpPr>
              <a:spLocks/>
            </p:cNvSpPr>
            <p:nvPr/>
          </p:nvSpPr>
          <p:spPr bwMode="auto">
            <a:xfrm>
              <a:off x="4629" y="1626"/>
              <a:ext cx="52" cy="47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9" name="Rectangle 67"/>
            <p:cNvSpPr>
              <a:spLocks noChangeArrowheads="1"/>
            </p:cNvSpPr>
            <p:nvPr/>
          </p:nvSpPr>
          <p:spPr bwMode="auto">
            <a:xfrm>
              <a:off x="4632" y="1684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30" name="Rectangle 68"/>
            <p:cNvSpPr>
              <a:spLocks noChangeArrowheads="1"/>
            </p:cNvSpPr>
            <p:nvPr/>
          </p:nvSpPr>
          <p:spPr bwMode="auto">
            <a:xfrm>
              <a:off x="2442" y="1570"/>
              <a:ext cx="13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31" name="Freeform 69"/>
            <p:cNvSpPr>
              <a:spLocks/>
            </p:cNvSpPr>
            <p:nvPr/>
          </p:nvSpPr>
          <p:spPr bwMode="auto">
            <a:xfrm>
              <a:off x="2423" y="1626"/>
              <a:ext cx="51" cy="47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2" name="Freeform 70"/>
            <p:cNvSpPr>
              <a:spLocks/>
            </p:cNvSpPr>
            <p:nvPr/>
          </p:nvSpPr>
          <p:spPr bwMode="auto">
            <a:xfrm>
              <a:off x="2423" y="1626"/>
              <a:ext cx="52" cy="47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3" name="Rectangle 71"/>
            <p:cNvSpPr>
              <a:spLocks noChangeArrowheads="1"/>
            </p:cNvSpPr>
            <p:nvPr/>
          </p:nvSpPr>
          <p:spPr bwMode="auto">
            <a:xfrm>
              <a:off x="2426" y="1684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34" name="Rectangle 72"/>
            <p:cNvSpPr>
              <a:spLocks noChangeArrowheads="1"/>
            </p:cNvSpPr>
            <p:nvPr/>
          </p:nvSpPr>
          <p:spPr bwMode="auto">
            <a:xfrm>
              <a:off x="2442" y="1828"/>
              <a:ext cx="13" cy="5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35" name="Freeform 73"/>
            <p:cNvSpPr>
              <a:spLocks/>
            </p:cNvSpPr>
            <p:nvPr/>
          </p:nvSpPr>
          <p:spPr bwMode="auto">
            <a:xfrm>
              <a:off x="2391" y="1704"/>
              <a:ext cx="63" cy="127"/>
            </a:xfrm>
            <a:custGeom>
              <a:avLst/>
              <a:gdLst>
                <a:gd name="T0" fmla="*/ 1 w 115"/>
                <a:gd name="T1" fmla="*/ 1 h 246"/>
                <a:gd name="T2" fmla="*/ 1 w 115"/>
                <a:gd name="T3" fmla="*/ 1 h 246"/>
                <a:gd name="T4" fmla="*/ 1 w 115"/>
                <a:gd name="T5" fmla="*/ 0 h 246"/>
                <a:gd name="T6" fmla="*/ 0 w 115"/>
                <a:gd name="T7" fmla="*/ 1 h 246"/>
                <a:gd name="T8" fmla="*/ 1 w 115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6"/>
                <a:gd name="T17" fmla="*/ 115 w 115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6">
                  <a:moveTo>
                    <a:pt x="92" y="246"/>
                  </a:moveTo>
                  <a:lnTo>
                    <a:pt x="115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2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6" name="Freeform 74"/>
            <p:cNvSpPr>
              <a:spLocks/>
            </p:cNvSpPr>
            <p:nvPr/>
          </p:nvSpPr>
          <p:spPr bwMode="auto">
            <a:xfrm>
              <a:off x="2442" y="1827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4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7" name="Rectangle 75"/>
            <p:cNvSpPr>
              <a:spLocks noChangeArrowheads="1"/>
            </p:cNvSpPr>
            <p:nvPr/>
          </p:nvSpPr>
          <p:spPr bwMode="auto">
            <a:xfrm>
              <a:off x="2052" y="1570"/>
              <a:ext cx="13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38" name="Freeform 76"/>
            <p:cNvSpPr>
              <a:spLocks/>
            </p:cNvSpPr>
            <p:nvPr/>
          </p:nvSpPr>
          <p:spPr bwMode="auto">
            <a:xfrm>
              <a:off x="2032" y="1626"/>
              <a:ext cx="51" cy="47"/>
            </a:xfrm>
            <a:custGeom>
              <a:avLst/>
              <a:gdLst>
                <a:gd name="T0" fmla="*/ 1 w 92"/>
                <a:gd name="T1" fmla="*/ 1 h 92"/>
                <a:gd name="T2" fmla="*/ 1 w 92"/>
                <a:gd name="T3" fmla="*/ 1 h 92"/>
                <a:gd name="T4" fmla="*/ 1 w 92"/>
                <a:gd name="T5" fmla="*/ 0 h 92"/>
                <a:gd name="T6" fmla="*/ 0 w 92"/>
                <a:gd name="T7" fmla="*/ 1 h 92"/>
                <a:gd name="T8" fmla="*/ 1 w 92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"/>
                <a:gd name="T16" fmla="*/ 0 h 92"/>
                <a:gd name="T17" fmla="*/ 92 w 92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" h="92">
                  <a:moveTo>
                    <a:pt x="80" y="92"/>
                  </a:moveTo>
                  <a:lnTo>
                    <a:pt x="92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0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9" name="Freeform 77"/>
            <p:cNvSpPr>
              <a:spLocks/>
            </p:cNvSpPr>
            <p:nvPr/>
          </p:nvSpPr>
          <p:spPr bwMode="auto">
            <a:xfrm>
              <a:off x="2032" y="1626"/>
              <a:ext cx="53" cy="47"/>
            </a:xfrm>
            <a:custGeom>
              <a:avLst/>
              <a:gdLst>
                <a:gd name="T0" fmla="*/ 0 w 94"/>
                <a:gd name="T1" fmla="*/ 1 h 92"/>
                <a:gd name="T2" fmla="*/ 1 w 94"/>
                <a:gd name="T3" fmla="*/ 1 h 92"/>
                <a:gd name="T4" fmla="*/ 1 w 94"/>
                <a:gd name="T5" fmla="*/ 1 h 92"/>
                <a:gd name="T6" fmla="*/ 1 w 94"/>
                <a:gd name="T7" fmla="*/ 0 h 92"/>
                <a:gd name="T8" fmla="*/ 0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0" y="79"/>
                  </a:moveTo>
                  <a:lnTo>
                    <a:pt x="14" y="92"/>
                  </a:lnTo>
                  <a:lnTo>
                    <a:pt x="94" y="13"/>
                  </a:lnTo>
                  <a:lnTo>
                    <a:pt x="80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0" name="Rectangle 78"/>
            <p:cNvSpPr>
              <a:spLocks noChangeArrowheads="1"/>
            </p:cNvSpPr>
            <p:nvPr/>
          </p:nvSpPr>
          <p:spPr bwMode="auto">
            <a:xfrm>
              <a:off x="2036" y="1684"/>
              <a:ext cx="4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41" name="Rectangle 79"/>
            <p:cNvSpPr>
              <a:spLocks noChangeArrowheads="1"/>
            </p:cNvSpPr>
            <p:nvPr/>
          </p:nvSpPr>
          <p:spPr bwMode="auto">
            <a:xfrm>
              <a:off x="2052" y="1828"/>
              <a:ext cx="13" cy="3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42" name="Freeform 80"/>
            <p:cNvSpPr>
              <a:spLocks/>
            </p:cNvSpPr>
            <p:nvPr/>
          </p:nvSpPr>
          <p:spPr bwMode="auto">
            <a:xfrm>
              <a:off x="2000" y="1704"/>
              <a:ext cx="63" cy="127"/>
            </a:xfrm>
            <a:custGeom>
              <a:avLst/>
              <a:gdLst>
                <a:gd name="T0" fmla="*/ 1 w 115"/>
                <a:gd name="T1" fmla="*/ 1 h 246"/>
                <a:gd name="T2" fmla="*/ 1 w 115"/>
                <a:gd name="T3" fmla="*/ 1 h 246"/>
                <a:gd name="T4" fmla="*/ 1 w 115"/>
                <a:gd name="T5" fmla="*/ 0 h 246"/>
                <a:gd name="T6" fmla="*/ 0 w 115"/>
                <a:gd name="T7" fmla="*/ 1 h 246"/>
                <a:gd name="T8" fmla="*/ 1 w 115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6"/>
                <a:gd name="T17" fmla="*/ 115 w 115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6">
                  <a:moveTo>
                    <a:pt x="93" y="246"/>
                  </a:moveTo>
                  <a:lnTo>
                    <a:pt x="115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3" name="Freeform 81"/>
            <p:cNvSpPr>
              <a:spLocks/>
            </p:cNvSpPr>
            <p:nvPr/>
          </p:nvSpPr>
          <p:spPr bwMode="auto">
            <a:xfrm>
              <a:off x="2052" y="1827"/>
              <a:ext cx="13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4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4" name="Freeform 82"/>
            <p:cNvSpPr>
              <a:spLocks/>
            </p:cNvSpPr>
            <p:nvPr/>
          </p:nvSpPr>
          <p:spPr bwMode="auto">
            <a:xfrm>
              <a:off x="1634" y="1626"/>
              <a:ext cx="51" cy="47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2" y="92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5" name="Freeform 83"/>
            <p:cNvSpPr>
              <a:spLocks/>
            </p:cNvSpPr>
            <p:nvPr/>
          </p:nvSpPr>
          <p:spPr bwMode="auto">
            <a:xfrm>
              <a:off x="1634" y="1626"/>
              <a:ext cx="52" cy="47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6" name="Rectangle 84"/>
            <p:cNvSpPr>
              <a:spLocks noChangeArrowheads="1"/>
            </p:cNvSpPr>
            <p:nvPr/>
          </p:nvSpPr>
          <p:spPr bwMode="auto">
            <a:xfrm>
              <a:off x="1638" y="1684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47" name="Rectangle 85"/>
            <p:cNvSpPr>
              <a:spLocks noChangeArrowheads="1"/>
            </p:cNvSpPr>
            <p:nvPr/>
          </p:nvSpPr>
          <p:spPr bwMode="auto">
            <a:xfrm>
              <a:off x="1661" y="1828"/>
              <a:ext cx="14" cy="5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48" name="Freeform 86"/>
            <p:cNvSpPr>
              <a:spLocks/>
            </p:cNvSpPr>
            <p:nvPr/>
          </p:nvSpPr>
          <p:spPr bwMode="auto">
            <a:xfrm>
              <a:off x="1609" y="1704"/>
              <a:ext cx="65" cy="127"/>
            </a:xfrm>
            <a:custGeom>
              <a:avLst/>
              <a:gdLst>
                <a:gd name="T0" fmla="*/ 1 w 118"/>
                <a:gd name="T1" fmla="*/ 1 h 246"/>
                <a:gd name="T2" fmla="*/ 1 w 118"/>
                <a:gd name="T3" fmla="*/ 1 h 246"/>
                <a:gd name="T4" fmla="*/ 1 w 118"/>
                <a:gd name="T5" fmla="*/ 0 h 246"/>
                <a:gd name="T6" fmla="*/ 0 w 118"/>
                <a:gd name="T7" fmla="*/ 1 h 246"/>
                <a:gd name="T8" fmla="*/ 1 w 118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246"/>
                <a:gd name="T17" fmla="*/ 118 w 118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246">
                  <a:moveTo>
                    <a:pt x="95" y="246"/>
                  </a:moveTo>
                  <a:lnTo>
                    <a:pt x="118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9" name="Freeform 87"/>
            <p:cNvSpPr>
              <a:spLocks/>
            </p:cNvSpPr>
            <p:nvPr/>
          </p:nvSpPr>
          <p:spPr bwMode="auto">
            <a:xfrm>
              <a:off x="1661" y="1827"/>
              <a:ext cx="14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4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0" name="Rectangle 88"/>
            <p:cNvSpPr>
              <a:spLocks noChangeArrowheads="1"/>
            </p:cNvSpPr>
            <p:nvPr/>
          </p:nvSpPr>
          <p:spPr bwMode="auto">
            <a:xfrm>
              <a:off x="2195" y="2333"/>
              <a:ext cx="13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51" name="Freeform 89"/>
            <p:cNvSpPr>
              <a:spLocks/>
            </p:cNvSpPr>
            <p:nvPr/>
          </p:nvSpPr>
          <p:spPr bwMode="auto">
            <a:xfrm>
              <a:off x="2175" y="2388"/>
              <a:ext cx="52" cy="49"/>
            </a:xfrm>
            <a:custGeom>
              <a:avLst/>
              <a:gdLst>
                <a:gd name="T0" fmla="*/ 1 w 94"/>
                <a:gd name="T1" fmla="*/ 1 h 92"/>
                <a:gd name="T2" fmla="*/ 1 w 94"/>
                <a:gd name="T3" fmla="*/ 1 h 92"/>
                <a:gd name="T4" fmla="*/ 1 w 94"/>
                <a:gd name="T5" fmla="*/ 0 h 92"/>
                <a:gd name="T6" fmla="*/ 0 w 94"/>
                <a:gd name="T7" fmla="*/ 1 h 92"/>
                <a:gd name="T8" fmla="*/ 1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82" y="92"/>
                  </a:moveTo>
                  <a:lnTo>
                    <a:pt x="94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2" name="Freeform 90"/>
            <p:cNvSpPr>
              <a:spLocks/>
            </p:cNvSpPr>
            <p:nvPr/>
          </p:nvSpPr>
          <p:spPr bwMode="auto">
            <a:xfrm>
              <a:off x="2175" y="2388"/>
              <a:ext cx="53" cy="49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3" name="Rectangle 91"/>
            <p:cNvSpPr>
              <a:spLocks noChangeArrowheads="1"/>
            </p:cNvSpPr>
            <p:nvPr/>
          </p:nvSpPr>
          <p:spPr bwMode="auto">
            <a:xfrm>
              <a:off x="2178" y="2447"/>
              <a:ext cx="46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54" name="Rectangle 92"/>
            <p:cNvSpPr>
              <a:spLocks noChangeArrowheads="1"/>
            </p:cNvSpPr>
            <p:nvPr/>
          </p:nvSpPr>
          <p:spPr bwMode="auto">
            <a:xfrm>
              <a:off x="2052" y="2276"/>
              <a:ext cx="13" cy="5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55" name="Freeform 93"/>
            <p:cNvSpPr>
              <a:spLocks/>
            </p:cNvSpPr>
            <p:nvPr/>
          </p:nvSpPr>
          <p:spPr bwMode="auto">
            <a:xfrm>
              <a:off x="2000" y="2151"/>
              <a:ext cx="63" cy="127"/>
            </a:xfrm>
            <a:custGeom>
              <a:avLst/>
              <a:gdLst>
                <a:gd name="T0" fmla="*/ 1 w 115"/>
                <a:gd name="T1" fmla="*/ 1 h 247"/>
                <a:gd name="T2" fmla="*/ 1 w 115"/>
                <a:gd name="T3" fmla="*/ 1 h 247"/>
                <a:gd name="T4" fmla="*/ 1 w 115"/>
                <a:gd name="T5" fmla="*/ 0 h 247"/>
                <a:gd name="T6" fmla="*/ 0 w 115"/>
                <a:gd name="T7" fmla="*/ 1 h 247"/>
                <a:gd name="T8" fmla="*/ 1 w 115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7"/>
                <a:gd name="T17" fmla="*/ 115 w 115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7">
                  <a:moveTo>
                    <a:pt x="93" y="247"/>
                  </a:moveTo>
                  <a:lnTo>
                    <a:pt x="115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6" name="Freeform 94"/>
            <p:cNvSpPr>
              <a:spLocks/>
            </p:cNvSpPr>
            <p:nvPr/>
          </p:nvSpPr>
          <p:spPr bwMode="auto">
            <a:xfrm>
              <a:off x="2052" y="2274"/>
              <a:ext cx="13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7" name="Freeform 95"/>
            <p:cNvSpPr>
              <a:spLocks/>
            </p:cNvSpPr>
            <p:nvPr/>
          </p:nvSpPr>
          <p:spPr bwMode="auto">
            <a:xfrm>
              <a:off x="1528" y="2388"/>
              <a:ext cx="53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2" y="92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8" name="Freeform 96"/>
            <p:cNvSpPr>
              <a:spLocks/>
            </p:cNvSpPr>
            <p:nvPr/>
          </p:nvSpPr>
          <p:spPr bwMode="auto">
            <a:xfrm>
              <a:off x="1528" y="2388"/>
              <a:ext cx="54" cy="49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9" name="Rectangle 97"/>
            <p:cNvSpPr>
              <a:spLocks noChangeArrowheads="1"/>
            </p:cNvSpPr>
            <p:nvPr/>
          </p:nvSpPr>
          <p:spPr bwMode="auto">
            <a:xfrm>
              <a:off x="1532" y="2447"/>
              <a:ext cx="44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60" name="Rectangle 98"/>
            <p:cNvSpPr>
              <a:spLocks noChangeArrowheads="1"/>
            </p:cNvSpPr>
            <p:nvPr/>
          </p:nvSpPr>
          <p:spPr bwMode="auto">
            <a:xfrm>
              <a:off x="1548" y="2592"/>
              <a:ext cx="13" cy="1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61" name="Freeform 99"/>
            <p:cNvSpPr>
              <a:spLocks/>
            </p:cNvSpPr>
            <p:nvPr/>
          </p:nvSpPr>
          <p:spPr bwMode="auto">
            <a:xfrm>
              <a:off x="1498" y="2468"/>
              <a:ext cx="62" cy="126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62" name="Freeform 100"/>
            <p:cNvSpPr>
              <a:spLocks/>
            </p:cNvSpPr>
            <p:nvPr/>
          </p:nvSpPr>
          <p:spPr bwMode="auto">
            <a:xfrm>
              <a:off x="1548" y="2590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63" name="Rectangle 101"/>
            <p:cNvSpPr>
              <a:spLocks noChangeArrowheads="1"/>
            </p:cNvSpPr>
            <p:nvPr/>
          </p:nvSpPr>
          <p:spPr bwMode="auto">
            <a:xfrm>
              <a:off x="1970" y="2333"/>
              <a:ext cx="14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64" name="Freeform 102"/>
            <p:cNvSpPr>
              <a:spLocks/>
            </p:cNvSpPr>
            <p:nvPr/>
          </p:nvSpPr>
          <p:spPr bwMode="auto">
            <a:xfrm>
              <a:off x="1950" y="2388"/>
              <a:ext cx="51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2" y="92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65" name="Freeform 103"/>
            <p:cNvSpPr>
              <a:spLocks/>
            </p:cNvSpPr>
            <p:nvPr/>
          </p:nvSpPr>
          <p:spPr bwMode="auto">
            <a:xfrm>
              <a:off x="1950" y="2388"/>
              <a:ext cx="52" cy="49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66" name="Rectangle 104"/>
            <p:cNvSpPr>
              <a:spLocks noChangeArrowheads="1"/>
            </p:cNvSpPr>
            <p:nvPr/>
          </p:nvSpPr>
          <p:spPr bwMode="auto">
            <a:xfrm>
              <a:off x="1954" y="2447"/>
              <a:ext cx="44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67" name="Rectangle 105"/>
            <p:cNvSpPr>
              <a:spLocks noChangeArrowheads="1"/>
            </p:cNvSpPr>
            <p:nvPr/>
          </p:nvSpPr>
          <p:spPr bwMode="auto">
            <a:xfrm>
              <a:off x="1970" y="2592"/>
              <a:ext cx="14" cy="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68" name="Freeform 106"/>
            <p:cNvSpPr>
              <a:spLocks/>
            </p:cNvSpPr>
            <p:nvPr/>
          </p:nvSpPr>
          <p:spPr bwMode="auto">
            <a:xfrm>
              <a:off x="1918" y="2468"/>
              <a:ext cx="64" cy="126"/>
            </a:xfrm>
            <a:custGeom>
              <a:avLst/>
              <a:gdLst>
                <a:gd name="T0" fmla="*/ 1 w 117"/>
                <a:gd name="T1" fmla="*/ 1 h 246"/>
                <a:gd name="T2" fmla="*/ 1 w 117"/>
                <a:gd name="T3" fmla="*/ 1 h 246"/>
                <a:gd name="T4" fmla="*/ 1 w 117"/>
                <a:gd name="T5" fmla="*/ 0 h 246"/>
                <a:gd name="T6" fmla="*/ 0 w 117"/>
                <a:gd name="T7" fmla="*/ 1 h 246"/>
                <a:gd name="T8" fmla="*/ 1 w 117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6"/>
                <a:gd name="T17" fmla="*/ 117 w 117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6">
                  <a:moveTo>
                    <a:pt x="95" y="246"/>
                  </a:moveTo>
                  <a:lnTo>
                    <a:pt x="117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69" name="Freeform 107"/>
            <p:cNvSpPr>
              <a:spLocks/>
            </p:cNvSpPr>
            <p:nvPr/>
          </p:nvSpPr>
          <p:spPr bwMode="auto">
            <a:xfrm>
              <a:off x="1970" y="2590"/>
              <a:ext cx="14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70" name="Rectangle 108"/>
            <p:cNvSpPr>
              <a:spLocks noChangeArrowheads="1"/>
            </p:cNvSpPr>
            <p:nvPr/>
          </p:nvSpPr>
          <p:spPr bwMode="auto">
            <a:xfrm>
              <a:off x="1760" y="2333"/>
              <a:ext cx="14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71" name="Freeform 109"/>
            <p:cNvSpPr>
              <a:spLocks/>
            </p:cNvSpPr>
            <p:nvPr/>
          </p:nvSpPr>
          <p:spPr bwMode="auto">
            <a:xfrm>
              <a:off x="1739" y="2388"/>
              <a:ext cx="53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72" name="Freeform 110"/>
            <p:cNvSpPr>
              <a:spLocks/>
            </p:cNvSpPr>
            <p:nvPr/>
          </p:nvSpPr>
          <p:spPr bwMode="auto">
            <a:xfrm>
              <a:off x="1739" y="2388"/>
              <a:ext cx="53" cy="49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73" name="Rectangle 111"/>
            <p:cNvSpPr>
              <a:spLocks noChangeArrowheads="1"/>
            </p:cNvSpPr>
            <p:nvPr/>
          </p:nvSpPr>
          <p:spPr bwMode="auto">
            <a:xfrm>
              <a:off x="1744" y="2447"/>
              <a:ext cx="43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74" name="Rectangle 112"/>
            <p:cNvSpPr>
              <a:spLocks noChangeArrowheads="1"/>
            </p:cNvSpPr>
            <p:nvPr/>
          </p:nvSpPr>
          <p:spPr bwMode="auto">
            <a:xfrm>
              <a:off x="1760" y="2592"/>
              <a:ext cx="14" cy="1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75" name="Freeform 113"/>
            <p:cNvSpPr>
              <a:spLocks/>
            </p:cNvSpPr>
            <p:nvPr/>
          </p:nvSpPr>
          <p:spPr bwMode="auto">
            <a:xfrm>
              <a:off x="1707" y="2468"/>
              <a:ext cx="65" cy="126"/>
            </a:xfrm>
            <a:custGeom>
              <a:avLst/>
              <a:gdLst>
                <a:gd name="T0" fmla="*/ 1 w 117"/>
                <a:gd name="T1" fmla="*/ 1 h 246"/>
                <a:gd name="T2" fmla="*/ 1 w 117"/>
                <a:gd name="T3" fmla="*/ 1 h 246"/>
                <a:gd name="T4" fmla="*/ 1 w 117"/>
                <a:gd name="T5" fmla="*/ 0 h 246"/>
                <a:gd name="T6" fmla="*/ 0 w 117"/>
                <a:gd name="T7" fmla="*/ 1 h 246"/>
                <a:gd name="T8" fmla="*/ 1 w 117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6"/>
                <a:gd name="T17" fmla="*/ 117 w 117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6">
                  <a:moveTo>
                    <a:pt x="94" y="246"/>
                  </a:moveTo>
                  <a:lnTo>
                    <a:pt x="117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4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76" name="Freeform 114"/>
            <p:cNvSpPr>
              <a:spLocks/>
            </p:cNvSpPr>
            <p:nvPr/>
          </p:nvSpPr>
          <p:spPr bwMode="auto">
            <a:xfrm>
              <a:off x="1760" y="2590"/>
              <a:ext cx="14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77" name="Rectangle 115"/>
            <p:cNvSpPr>
              <a:spLocks noChangeArrowheads="1"/>
            </p:cNvSpPr>
            <p:nvPr/>
          </p:nvSpPr>
          <p:spPr bwMode="auto">
            <a:xfrm>
              <a:off x="2411" y="2333"/>
              <a:ext cx="13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78" name="Freeform 116"/>
            <p:cNvSpPr>
              <a:spLocks/>
            </p:cNvSpPr>
            <p:nvPr/>
          </p:nvSpPr>
          <p:spPr bwMode="auto">
            <a:xfrm>
              <a:off x="2392" y="2388"/>
              <a:ext cx="52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79" name="Freeform 117"/>
            <p:cNvSpPr>
              <a:spLocks/>
            </p:cNvSpPr>
            <p:nvPr/>
          </p:nvSpPr>
          <p:spPr bwMode="auto">
            <a:xfrm>
              <a:off x="2392" y="2388"/>
              <a:ext cx="53" cy="49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80" name="Rectangle 118"/>
            <p:cNvSpPr>
              <a:spLocks noChangeArrowheads="1"/>
            </p:cNvSpPr>
            <p:nvPr/>
          </p:nvSpPr>
          <p:spPr bwMode="auto">
            <a:xfrm>
              <a:off x="2395" y="2447"/>
              <a:ext cx="45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81" name="Rectangle 119"/>
            <p:cNvSpPr>
              <a:spLocks noChangeArrowheads="1"/>
            </p:cNvSpPr>
            <p:nvPr/>
          </p:nvSpPr>
          <p:spPr bwMode="auto">
            <a:xfrm>
              <a:off x="2411" y="2592"/>
              <a:ext cx="13" cy="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82" name="Freeform 120"/>
            <p:cNvSpPr>
              <a:spLocks/>
            </p:cNvSpPr>
            <p:nvPr/>
          </p:nvSpPr>
          <p:spPr bwMode="auto">
            <a:xfrm>
              <a:off x="2361" y="2468"/>
              <a:ext cx="63" cy="126"/>
            </a:xfrm>
            <a:custGeom>
              <a:avLst/>
              <a:gdLst>
                <a:gd name="T0" fmla="*/ 1 w 115"/>
                <a:gd name="T1" fmla="*/ 1 h 246"/>
                <a:gd name="T2" fmla="*/ 1 w 115"/>
                <a:gd name="T3" fmla="*/ 1 h 246"/>
                <a:gd name="T4" fmla="*/ 1 w 115"/>
                <a:gd name="T5" fmla="*/ 0 h 246"/>
                <a:gd name="T6" fmla="*/ 0 w 115"/>
                <a:gd name="T7" fmla="*/ 1 h 246"/>
                <a:gd name="T8" fmla="*/ 1 w 115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6"/>
                <a:gd name="T17" fmla="*/ 115 w 115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6">
                  <a:moveTo>
                    <a:pt x="92" y="246"/>
                  </a:moveTo>
                  <a:lnTo>
                    <a:pt x="115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2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83" name="Freeform 121"/>
            <p:cNvSpPr>
              <a:spLocks/>
            </p:cNvSpPr>
            <p:nvPr/>
          </p:nvSpPr>
          <p:spPr bwMode="auto">
            <a:xfrm>
              <a:off x="2411" y="2590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84" name="Freeform 122"/>
            <p:cNvSpPr>
              <a:spLocks/>
            </p:cNvSpPr>
            <p:nvPr/>
          </p:nvSpPr>
          <p:spPr bwMode="auto">
            <a:xfrm>
              <a:off x="2608" y="2388"/>
              <a:ext cx="52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85" name="Freeform 123"/>
            <p:cNvSpPr>
              <a:spLocks/>
            </p:cNvSpPr>
            <p:nvPr/>
          </p:nvSpPr>
          <p:spPr bwMode="auto">
            <a:xfrm>
              <a:off x="2608" y="2388"/>
              <a:ext cx="53" cy="49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86" name="Rectangle 124"/>
            <p:cNvSpPr>
              <a:spLocks noChangeArrowheads="1"/>
            </p:cNvSpPr>
            <p:nvPr/>
          </p:nvSpPr>
          <p:spPr bwMode="auto">
            <a:xfrm>
              <a:off x="2611" y="2447"/>
              <a:ext cx="45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87" name="Rectangle 125"/>
            <p:cNvSpPr>
              <a:spLocks noChangeArrowheads="1"/>
            </p:cNvSpPr>
            <p:nvPr/>
          </p:nvSpPr>
          <p:spPr bwMode="auto">
            <a:xfrm>
              <a:off x="2628" y="2592"/>
              <a:ext cx="13" cy="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88" name="Freeform 126"/>
            <p:cNvSpPr>
              <a:spLocks/>
            </p:cNvSpPr>
            <p:nvPr/>
          </p:nvSpPr>
          <p:spPr bwMode="auto">
            <a:xfrm>
              <a:off x="2578" y="2468"/>
              <a:ext cx="62" cy="126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89" name="Freeform 127"/>
            <p:cNvSpPr>
              <a:spLocks/>
            </p:cNvSpPr>
            <p:nvPr/>
          </p:nvSpPr>
          <p:spPr bwMode="auto">
            <a:xfrm>
              <a:off x="2628" y="2590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90" name="Rectangle 128"/>
            <p:cNvSpPr>
              <a:spLocks noChangeArrowheads="1"/>
            </p:cNvSpPr>
            <p:nvPr/>
          </p:nvSpPr>
          <p:spPr bwMode="auto">
            <a:xfrm>
              <a:off x="4748" y="2333"/>
              <a:ext cx="13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91" name="Freeform 129"/>
            <p:cNvSpPr>
              <a:spLocks/>
            </p:cNvSpPr>
            <p:nvPr/>
          </p:nvSpPr>
          <p:spPr bwMode="auto">
            <a:xfrm>
              <a:off x="4629" y="2071"/>
              <a:ext cx="51" cy="49"/>
            </a:xfrm>
            <a:custGeom>
              <a:avLst/>
              <a:gdLst>
                <a:gd name="T0" fmla="*/ 1 w 94"/>
                <a:gd name="T1" fmla="*/ 1 h 92"/>
                <a:gd name="T2" fmla="*/ 1 w 94"/>
                <a:gd name="T3" fmla="*/ 1 h 92"/>
                <a:gd name="T4" fmla="*/ 1 w 94"/>
                <a:gd name="T5" fmla="*/ 0 h 92"/>
                <a:gd name="T6" fmla="*/ 0 w 94"/>
                <a:gd name="T7" fmla="*/ 1 h 92"/>
                <a:gd name="T8" fmla="*/ 1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82" y="92"/>
                  </a:moveTo>
                  <a:lnTo>
                    <a:pt x="94" y="78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92" name="Freeform 130"/>
            <p:cNvSpPr>
              <a:spLocks/>
            </p:cNvSpPr>
            <p:nvPr/>
          </p:nvSpPr>
          <p:spPr bwMode="auto">
            <a:xfrm>
              <a:off x="4629" y="2071"/>
              <a:ext cx="52" cy="49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8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93" name="Rectangle 131"/>
            <p:cNvSpPr>
              <a:spLocks noChangeArrowheads="1"/>
            </p:cNvSpPr>
            <p:nvPr/>
          </p:nvSpPr>
          <p:spPr bwMode="auto">
            <a:xfrm>
              <a:off x="4632" y="2130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94" name="Rectangle 132"/>
            <p:cNvSpPr>
              <a:spLocks noChangeArrowheads="1"/>
            </p:cNvSpPr>
            <p:nvPr/>
          </p:nvSpPr>
          <p:spPr bwMode="auto">
            <a:xfrm>
              <a:off x="4647" y="2274"/>
              <a:ext cx="15" cy="5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95" name="Freeform 133"/>
            <p:cNvSpPr>
              <a:spLocks/>
            </p:cNvSpPr>
            <p:nvPr/>
          </p:nvSpPr>
          <p:spPr bwMode="auto">
            <a:xfrm>
              <a:off x="4598" y="2150"/>
              <a:ext cx="63" cy="126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96" name="Freeform 134"/>
            <p:cNvSpPr>
              <a:spLocks/>
            </p:cNvSpPr>
            <p:nvPr/>
          </p:nvSpPr>
          <p:spPr bwMode="auto">
            <a:xfrm>
              <a:off x="4647" y="2272"/>
              <a:ext cx="15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4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97" name="Rectangle 135"/>
            <p:cNvSpPr>
              <a:spLocks noChangeArrowheads="1"/>
            </p:cNvSpPr>
            <p:nvPr/>
          </p:nvSpPr>
          <p:spPr bwMode="auto">
            <a:xfrm>
              <a:off x="4550" y="2333"/>
              <a:ext cx="14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98" name="Rectangle 136"/>
            <p:cNvSpPr>
              <a:spLocks noChangeArrowheads="1"/>
            </p:cNvSpPr>
            <p:nvPr/>
          </p:nvSpPr>
          <p:spPr bwMode="auto">
            <a:xfrm>
              <a:off x="3485" y="1828"/>
              <a:ext cx="13" cy="3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799" name="Freeform 137"/>
            <p:cNvSpPr>
              <a:spLocks/>
            </p:cNvSpPr>
            <p:nvPr/>
          </p:nvSpPr>
          <p:spPr bwMode="auto">
            <a:xfrm>
              <a:off x="3433" y="1704"/>
              <a:ext cx="65" cy="127"/>
            </a:xfrm>
            <a:custGeom>
              <a:avLst/>
              <a:gdLst>
                <a:gd name="T0" fmla="*/ 1 w 117"/>
                <a:gd name="T1" fmla="*/ 1 h 246"/>
                <a:gd name="T2" fmla="*/ 1 w 117"/>
                <a:gd name="T3" fmla="*/ 1 h 246"/>
                <a:gd name="T4" fmla="*/ 1 w 117"/>
                <a:gd name="T5" fmla="*/ 0 h 246"/>
                <a:gd name="T6" fmla="*/ 0 w 117"/>
                <a:gd name="T7" fmla="*/ 1 h 246"/>
                <a:gd name="T8" fmla="*/ 1 w 117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6"/>
                <a:gd name="T17" fmla="*/ 117 w 117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6">
                  <a:moveTo>
                    <a:pt x="94" y="246"/>
                  </a:moveTo>
                  <a:lnTo>
                    <a:pt x="117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4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00" name="Freeform 138"/>
            <p:cNvSpPr>
              <a:spLocks/>
            </p:cNvSpPr>
            <p:nvPr/>
          </p:nvSpPr>
          <p:spPr bwMode="auto">
            <a:xfrm>
              <a:off x="3485" y="1827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4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01" name="Rectangle 139"/>
            <p:cNvSpPr>
              <a:spLocks noChangeArrowheads="1"/>
            </p:cNvSpPr>
            <p:nvPr/>
          </p:nvSpPr>
          <p:spPr bwMode="auto">
            <a:xfrm>
              <a:off x="3595" y="2333"/>
              <a:ext cx="13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02" name="Freeform 140"/>
            <p:cNvSpPr>
              <a:spLocks/>
            </p:cNvSpPr>
            <p:nvPr/>
          </p:nvSpPr>
          <p:spPr bwMode="auto">
            <a:xfrm>
              <a:off x="3574" y="2388"/>
              <a:ext cx="52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2" y="92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03" name="Freeform 141"/>
            <p:cNvSpPr>
              <a:spLocks/>
            </p:cNvSpPr>
            <p:nvPr/>
          </p:nvSpPr>
          <p:spPr bwMode="auto">
            <a:xfrm>
              <a:off x="3574" y="2388"/>
              <a:ext cx="53" cy="49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04" name="Rectangle 142"/>
            <p:cNvSpPr>
              <a:spLocks noChangeArrowheads="1"/>
            </p:cNvSpPr>
            <p:nvPr/>
          </p:nvSpPr>
          <p:spPr bwMode="auto">
            <a:xfrm>
              <a:off x="3579" y="2447"/>
              <a:ext cx="43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05" name="Rectangle 143"/>
            <p:cNvSpPr>
              <a:spLocks noChangeArrowheads="1"/>
            </p:cNvSpPr>
            <p:nvPr/>
          </p:nvSpPr>
          <p:spPr bwMode="auto">
            <a:xfrm>
              <a:off x="3595" y="2592"/>
              <a:ext cx="13" cy="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06" name="Freeform 144"/>
            <p:cNvSpPr>
              <a:spLocks/>
            </p:cNvSpPr>
            <p:nvPr/>
          </p:nvSpPr>
          <p:spPr bwMode="auto">
            <a:xfrm>
              <a:off x="3544" y="2468"/>
              <a:ext cx="63" cy="126"/>
            </a:xfrm>
            <a:custGeom>
              <a:avLst/>
              <a:gdLst>
                <a:gd name="T0" fmla="*/ 1 w 118"/>
                <a:gd name="T1" fmla="*/ 1 h 246"/>
                <a:gd name="T2" fmla="*/ 1 w 118"/>
                <a:gd name="T3" fmla="*/ 1 h 246"/>
                <a:gd name="T4" fmla="*/ 1 w 118"/>
                <a:gd name="T5" fmla="*/ 0 h 246"/>
                <a:gd name="T6" fmla="*/ 0 w 118"/>
                <a:gd name="T7" fmla="*/ 1 h 246"/>
                <a:gd name="T8" fmla="*/ 1 w 118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246"/>
                <a:gd name="T17" fmla="*/ 118 w 118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246">
                  <a:moveTo>
                    <a:pt x="95" y="246"/>
                  </a:moveTo>
                  <a:lnTo>
                    <a:pt x="118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07" name="Freeform 145"/>
            <p:cNvSpPr>
              <a:spLocks/>
            </p:cNvSpPr>
            <p:nvPr/>
          </p:nvSpPr>
          <p:spPr bwMode="auto">
            <a:xfrm>
              <a:off x="3595" y="2590"/>
              <a:ext cx="13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3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08" name="Rectangle 146"/>
            <p:cNvSpPr>
              <a:spLocks noChangeArrowheads="1"/>
            </p:cNvSpPr>
            <p:nvPr/>
          </p:nvSpPr>
          <p:spPr bwMode="auto">
            <a:xfrm>
              <a:off x="3485" y="2276"/>
              <a:ext cx="13" cy="5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09" name="Freeform 147"/>
            <p:cNvSpPr>
              <a:spLocks/>
            </p:cNvSpPr>
            <p:nvPr/>
          </p:nvSpPr>
          <p:spPr bwMode="auto">
            <a:xfrm>
              <a:off x="3433" y="2151"/>
              <a:ext cx="65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0" name="Freeform 148"/>
            <p:cNvSpPr>
              <a:spLocks/>
            </p:cNvSpPr>
            <p:nvPr/>
          </p:nvSpPr>
          <p:spPr bwMode="auto">
            <a:xfrm>
              <a:off x="3485" y="2274"/>
              <a:ext cx="13" cy="4"/>
            </a:xfrm>
            <a:custGeom>
              <a:avLst/>
              <a:gdLst>
                <a:gd name="T0" fmla="*/ 1 w 25"/>
                <a:gd name="T1" fmla="*/ 1 h 8"/>
                <a:gd name="T2" fmla="*/ 1 w 25"/>
                <a:gd name="T3" fmla="*/ 1 h 8"/>
                <a:gd name="T4" fmla="*/ 1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1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1" name="Freeform 149"/>
            <p:cNvSpPr>
              <a:spLocks/>
            </p:cNvSpPr>
            <p:nvPr/>
          </p:nvSpPr>
          <p:spPr bwMode="auto">
            <a:xfrm>
              <a:off x="2924" y="2388"/>
              <a:ext cx="51" cy="49"/>
            </a:xfrm>
            <a:custGeom>
              <a:avLst/>
              <a:gdLst>
                <a:gd name="T0" fmla="*/ 1 w 92"/>
                <a:gd name="T1" fmla="*/ 1 h 92"/>
                <a:gd name="T2" fmla="*/ 1 w 92"/>
                <a:gd name="T3" fmla="*/ 1 h 92"/>
                <a:gd name="T4" fmla="*/ 1 w 92"/>
                <a:gd name="T5" fmla="*/ 0 h 92"/>
                <a:gd name="T6" fmla="*/ 0 w 92"/>
                <a:gd name="T7" fmla="*/ 1 h 92"/>
                <a:gd name="T8" fmla="*/ 1 w 92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"/>
                <a:gd name="T16" fmla="*/ 0 h 92"/>
                <a:gd name="T17" fmla="*/ 92 w 92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" h="92">
                  <a:moveTo>
                    <a:pt x="80" y="92"/>
                  </a:moveTo>
                  <a:lnTo>
                    <a:pt x="92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0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2" name="Freeform 150"/>
            <p:cNvSpPr>
              <a:spLocks/>
            </p:cNvSpPr>
            <p:nvPr/>
          </p:nvSpPr>
          <p:spPr bwMode="auto">
            <a:xfrm>
              <a:off x="2924" y="2388"/>
              <a:ext cx="52" cy="49"/>
            </a:xfrm>
            <a:custGeom>
              <a:avLst/>
              <a:gdLst>
                <a:gd name="T0" fmla="*/ 0 w 94"/>
                <a:gd name="T1" fmla="*/ 1 h 92"/>
                <a:gd name="T2" fmla="*/ 1 w 94"/>
                <a:gd name="T3" fmla="*/ 1 h 92"/>
                <a:gd name="T4" fmla="*/ 1 w 94"/>
                <a:gd name="T5" fmla="*/ 1 h 92"/>
                <a:gd name="T6" fmla="*/ 1 w 94"/>
                <a:gd name="T7" fmla="*/ 0 h 92"/>
                <a:gd name="T8" fmla="*/ 0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0" y="79"/>
                  </a:moveTo>
                  <a:lnTo>
                    <a:pt x="14" y="92"/>
                  </a:lnTo>
                  <a:lnTo>
                    <a:pt x="94" y="13"/>
                  </a:lnTo>
                  <a:lnTo>
                    <a:pt x="80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3" name="Rectangle 151"/>
            <p:cNvSpPr>
              <a:spLocks noChangeArrowheads="1"/>
            </p:cNvSpPr>
            <p:nvPr/>
          </p:nvSpPr>
          <p:spPr bwMode="auto">
            <a:xfrm>
              <a:off x="2928" y="2447"/>
              <a:ext cx="43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14" name="Rectangle 152"/>
            <p:cNvSpPr>
              <a:spLocks noChangeArrowheads="1"/>
            </p:cNvSpPr>
            <p:nvPr/>
          </p:nvSpPr>
          <p:spPr bwMode="auto">
            <a:xfrm>
              <a:off x="2942" y="2592"/>
              <a:ext cx="15" cy="2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15" name="Freeform 153"/>
            <p:cNvSpPr>
              <a:spLocks/>
            </p:cNvSpPr>
            <p:nvPr/>
          </p:nvSpPr>
          <p:spPr bwMode="auto">
            <a:xfrm>
              <a:off x="2893" y="2468"/>
              <a:ext cx="63" cy="126"/>
            </a:xfrm>
            <a:custGeom>
              <a:avLst/>
              <a:gdLst>
                <a:gd name="T0" fmla="*/ 1 w 115"/>
                <a:gd name="T1" fmla="*/ 1 h 246"/>
                <a:gd name="T2" fmla="*/ 1 w 115"/>
                <a:gd name="T3" fmla="*/ 1 h 246"/>
                <a:gd name="T4" fmla="*/ 1 w 115"/>
                <a:gd name="T5" fmla="*/ 0 h 246"/>
                <a:gd name="T6" fmla="*/ 0 w 115"/>
                <a:gd name="T7" fmla="*/ 1 h 246"/>
                <a:gd name="T8" fmla="*/ 1 w 115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6"/>
                <a:gd name="T17" fmla="*/ 115 w 115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6">
                  <a:moveTo>
                    <a:pt x="93" y="246"/>
                  </a:moveTo>
                  <a:lnTo>
                    <a:pt x="115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6" name="Freeform 154"/>
            <p:cNvSpPr>
              <a:spLocks/>
            </p:cNvSpPr>
            <p:nvPr/>
          </p:nvSpPr>
          <p:spPr bwMode="auto">
            <a:xfrm>
              <a:off x="2942" y="2590"/>
              <a:ext cx="15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7" name="Rectangle 155"/>
            <p:cNvSpPr>
              <a:spLocks noChangeArrowheads="1"/>
            </p:cNvSpPr>
            <p:nvPr/>
          </p:nvSpPr>
          <p:spPr bwMode="auto">
            <a:xfrm>
              <a:off x="3377" y="2333"/>
              <a:ext cx="13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18" name="Freeform 156"/>
            <p:cNvSpPr>
              <a:spLocks/>
            </p:cNvSpPr>
            <p:nvPr/>
          </p:nvSpPr>
          <p:spPr bwMode="auto">
            <a:xfrm>
              <a:off x="3357" y="2388"/>
              <a:ext cx="52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19" name="Freeform 157"/>
            <p:cNvSpPr>
              <a:spLocks/>
            </p:cNvSpPr>
            <p:nvPr/>
          </p:nvSpPr>
          <p:spPr bwMode="auto">
            <a:xfrm>
              <a:off x="3357" y="2388"/>
              <a:ext cx="53" cy="49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20" name="Rectangle 158"/>
            <p:cNvSpPr>
              <a:spLocks noChangeArrowheads="1"/>
            </p:cNvSpPr>
            <p:nvPr/>
          </p:nvSpPr>
          <p:spPr bwMode="auto">
            <a:xfrm>
              <a:off x="3361" y="2447"/>
              <a:ext cx="44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21" name="Rectangle 159"/>
            <p:cNvSpPr>
              <a:spLocks noChangeArrowheads="1"/>
            </p:cNvSpPr>
            <p:nvPr/>
          </p:nvSpPr>
          <p:spPr bwMode="auto">
            <a:xfrm>
              <a:off x="3377" y="2592"/>
              <a:ext cx="13" cy="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22" name="Freeform 160"/>
            <p:cNvSpPr>
              <a:spLocks/>
            </p:cNvSpPr>
            <p:nvPr/>
          </p:nvSpPr>
          <p:spPr bwMode="auto">
            <a:xfrm>
              <a:off x="3327" y="2468"/>
              <a:ext cx="62" cy="126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23" name="Freeform 161"/>
            <p:cNvSpPr>
              <a:spLocks/>
            </p:cNvSpPr>
            <p:nvPr/>
          </p:nvSpPr>
          <p:spPr bwMode="auto">
            <a:xfrm>
              <a:off x="3377" y="2590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24" name="Rectangle 162"/>
            <p:cNvSpPr>
              <a:spLocks noChangeArrowheads="1"/>
            </p:cNvSpPr>
            <p:nvPr/>
          </p:nvSpPr>
          <p:spPr bwMode="auto">
            <a:xfrm>
              <a:off x="3160" y="2333"/>
              <a:ext cx="13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25" name="Freeform 163"/>
            <p:cNvSpPr>
              <a:spLocks/>
            </p:cNvSpPr>
            <p:nvPr/>
          </p:nvSpPr>
          <p:spPr bwMode="auto">
            <a:xfrm>
              <a:off x="3142" y="2388"/>
              <a:ext cx="51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26" name="Freeform 164"/>
            <p:cNvSpPr>
              <a:spLocks/>
            </p:cNvSpPr>
            <p:nvPr/>
          </p:nvSpPr>
          <p:spPr bwMode="auto">
            <a:xfrm>
              <a:off x="3142" y="2388"/>
              <a:ext cx="52" cy="49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27" name="Rectangle 165"/>
            <p:cNvSpPr>
              <a:spLocks noChangeArrowheads="1"/>
            </p:cNvSpPr>
            <p:nvPr/>
          </p:nvSpPr>
          <p:spPr bwMode="auto">
            <a:xfrm>
              <a:off x="3145" y="2447"/>
              <a:ext cx="44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28" name="Rectangle 166"/>
            <p:cNvSpPr>
              <a:spLocks noChangeArrowheads="1"/>
            </p:cNvSpPr>
            <p:nvPr/>
          </p:nvSpPr>
          <p:spPr bwMode="auto">
            <a:xfrm>
              <a:off x="3161" y="2594"/>
              <a:ext cx="12" cy="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29" name="Freeform 167"/>
            <p:cNvSpPr>
              <a:spLocks/>
            </p:cNvSpPr>
            <p:nvPr/>
          </p:nvSpPr>
          <p:spPr bwMode="auto">
            <a:xfrm>
              <a:off x="3110" y="2470"/>
              <a:ext cx="63" cy="127"/>
            </a:xfrm>
            <a:custGeom>
              <a:avLst/>
              <a:gdLst>
                <a:gd name="T0" fmla="*/ 1 w 116"/>
                <a:gd name="T1" fmla="*/ 1 h 246"/>
                <a:gd name="T2" fmla="*/ 1 w 116"/>
                <a:gd name="T3" fmla="*/ 1 h 246"/>
                <a:gd name="T4" fmla="*/ 1 w 116"/>
                <a:gd name="T5" fmla="*/ 0 h 246"/>
                <a:gd name="T6" fmla="*/ 0 w 116"/>
                <a:gd name="T7" fmla="*/ 1 h 246"/>
                <a:gd name="T8" fmla="*/ 1 w 116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6"/>
                <a:gd name="T17" fmla="*/ 116 w 116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6">
                  <a:moveTo>
                    <a:pt x="93" y="246"/>
                  </a:moveTo>
                  <a:lnTo>
                    <a:pt x="116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30" name="Freeform 168"/>
            <p:cNvSpPr>
              <a:spLocks/>
            </p:cNvSpPr>
            <p:nvPr/>
          </p:nvSpPr>
          <p:spPr bwMode="auto">
            <a:xfrm>
              <a:off x="3161" y="2593"/>
              <a:ext cx="12" cy="4"/>
            </a:xfrm>
            <a:custGeom>
              <a:avLst/>
              <a:gdLst>
                <a:gd name="T0" fmla="*/ 0 w 25"/>
                <a:gd name="T1" fmla="*/ 0 h 9"/>
                <a:gd name="T2" fmla="*/ 0 w 25"/>
                <a:gd name="T3" fmla="*/ 0 h 9"/>
                <a:gd name="T4" fmla="*/ 0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0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4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31" name="Rectangle 169"/>
            <p:cNvSpPr>
              <a:spLocks noChangeArrowheads="1"/>
            </p:cNvSpPr>
            <p:nvPr/>
          </p:nvSpPr>
          <p:spPr bwMode="auto">
            <a:xfrm>
              <a:off x="3812" y="2333"/>
              <a:ext cx="14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32" name="Freeform 170"/>
            <p:cNvSpPr>
              <a:spLocks/>
            </p:cNvSpPr>
            <p:nvPr/>
          </p:nvSpPr>
          <p:spPr bwMode="auto">
            <a:xfrm>
              <a:off x="3792" y="2388"/>
              <a:ext cx="53" cy="49"/>
            </a:xfrm>
            <a:custGeom>
              <a:avLst/>
              <a:gdLst>
                <a:gd name="T0" fmla="*/ 1 w 94"/>
                <a:gd name="T1" fmla="*/ 1 h 92"/>
                <a:gd name="T2" fmla="*/ 1 w 94"/>
                <a:gd name="T3" fmla="*/ 1 h 92"/>
                <a:gd name="T4" fmla="*/ 1 w 94"/>
                <a:gd name="T5" fmla="*/ 0 h 92"/>
                <a:gd name="T6" fmla="*/ 0 w 94"/>
                <a:gd name="T7" fmla="*/ 1 h 92"/>
                <a:gd name="T8" fmla="*/ 1 w 94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2"/>
                <a:gd name="T17" fmla="*/ 94 w 94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2">
                  <a:moveTo>
                    <a:pt x="82" y="92"/>
                  </a:moveTo>
                  <a:lnTo>
                    <a:pt x="94" y="79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33" name="Freeform 171"/>
            <p:cNvSpPr>
              <a:spLocks/>
            </p:cNvSpPr>
            <p:nvPr/>
          </p:nvSpPr>
          <p:spPr bwMode="auto">
            <a:xfrm>
              <a:off x="3792" y="2388"/>
              <a:ext cx="54" cy="49"/>
            </a:xfrm>
            <a:custGeom>
              <a:avLst/>
              <a:gdLst>
                <a:gd name="T0" fmla="*/ 0 w 96"/>
                <a:gd name="T1" fmla="*/ 1 h 92"/>
                <a:gd name="T2" fmla="*/ 1 w 96"/>
                <a:gd name="T3" fmla="*/ 1 h 92"/>
                <a:gd name="T4" fmla="*/ 1 w 96"/>
                <a:gd name="T5" fmla="*/ 1 h 92"/>
                <a:gd name="T6" fmla="*/ 1 w 96"/>
                <a:gd name="T7" fmla="*/ 0 h 92"/>
                <a:gd name="T8" fmla="*/ 0 w 96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2"/>
                <a:gd name="T17" fmla="*/ 96 w 96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2">
                  <a:moveTo>
                    <a:pt x="0" y="79"/>
                  </a:moveTo>
                  <a:lnTo>
                    <a:pt x="14" y="92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34" name="Rectangle 172"/>
            <p:cNvSpPr>
              <a:spLocks noChangeArrowheads="1"/>
            </p:cNvSpPr>
            <p:nvPr/>
          </p:nvSpPr>
          <p:spPr bwMode="auto">
            <a:xfrm>
              <a:off x="3796" y="2447"/>
              <a:ext cx="43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35" name="Freeform 173"/>
            <p:cNvSpPr>
              <a:spLocks/>
            </p:cNvSpPr>
            <p:nvPr/>
          </p:nvSpPr>
          <p:spPr bwMode="auto">
            <a:xfrm>
              <a:off x="4009" y="2388"/>
              <a:ext cx="53" cy="49"/>
            </a:xfrm>
            <a:custGeom>
              <a:avLst/>
              <a:gdLst>
                <a:gd name="T0" fmla="*/ 1 w 95"/>
                <a:gd name="T1" fmla="*/ 1 h 92"/>
                <a:gd name="T2" fmla="*/ 1 w 95"/>
                <a:gd name="T3" fmla="*/ 1 h 92"/>
                <a:gd name="T4" fmla="*/ 1 w 95"/>
                <a:gd name="T5" fmla="*/ 0 h 92"/>
                <a:gd name="T6" fmla="*/ 0 w 95"/>
                <a:gd name="T7" fmla="*/ 1 h 92"/>
                <a:gd name="T8" fmla="*/ 1 w 95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2"/>
                <a:gd name="T17" fmla="*/ 95 w 95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2">
                  <a:moveTo>
                    <a:pt x="83" y="92"/>
                  </a:moveTo>
                  <a:lnTo>
                    <a:pt x="95" y="79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36" name="Freeform 174"/>
            <p:cNvSpPr>
              <a:spLocks/>
            </p:cNvSpPr>
            <p:nvPr/>
          </p:nvSpPr>
          <p:spPr bwMode="auto">
            <a:xfrm>
              <a:off x="4009" y="2388"/>
              <a:ext cx="53" cy="49"/>
            </a:xfrm>
            <a:custGeom>
              <a:avLst/>
              <a:gdLst>
                <a:gd name="T0" fmla="*/ 0 w 97"/>
                <a:gd name="T1" fmla="*/ 1 h 92"/>
                <a:gd name="T2" fmla="*/ 1 w 97"/>
                <a:gd name="T3" fmla="*/ 1 h 92"/>
                <a:gd name="T4" fmla="*/ 1 w 97"/>
                <a:gd name="T5" fmla="*/ 1 h 92"/>
                <a:gd name="T6" fmla="*/ 1 w 97"/>
                <a:gd name="T7" fmla="*/ 0 h 92"/>
                <a:gd name="T8" fmla="*/ 0 w 97"/>
                <a:gd name="T9" fmla="*/ 1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2"/>
                <a:gd name="T17" fmla="*/ 97 w 9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2">
                  <a:moveTo>
                    <a:pt x="0" y="79"/>
                  </a:moveTo>
                  <a:lnTo>
                    <a:pt x="14" y="92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37" name="Rectangle 175"/>
            <p:cNvSpPr>
              <a:spLocks noChangeArrowheads="1"/>
            </p:cNvSpPr>
            <p:nvPr/>
          </p:nvSpPr>
          <p:spPr bwMode="auto">
            <a:xfrm>
              <a:off x="4013" y="2447"/>
              <a:ext cx="44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38" name="Rectangle 176"/>
            <p:cNvSpPr>
              <a:spLocks noChangeArrowheads="1"/>
            </p:cNvSpPr>
            <p:nvPr/>
          </p:nvSpPr>
          <p:spPr bwMode="auto">
            <a:xfrm>
              <a:off x="4029" y="2592"/>
              <a:ext cx="13" cy="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39" name="Freeform 177"/>
            <p:cNvSpPr>
              <a:spLocks/>
            </p:cNvSpPr>
            <p:nvPr/>
          </p:nvSpPr>
          <p:spPr bwMode="auto">
            <a:xfrm>
              <a:off x="3977" y="2468"/>
              <a:ext cx="64" cy="126"/>
            </a:xfrm>
            <a:custGeom>
              <a:avLst/>
              <a:gdLst>
                <a:gd name="T0" fmla="*/ 1 w 115"/>
                <a:gd name="T1" fmla="*/ 1 h 246"/>
                <a:gd name="T2" fmla="*/ 1 w 115"/>
                <a:gd name="T3" fmla="*/ 1 h 246"/>
                <a:gd name="T4" fmla="*/ 1 w 115"/>
                <a:gd name="T5" fmla="*/ 0 h 246"/>
                <a:gd name="T6" fmla="*/ 0 w 115"/>
                <a:gd name="T7" fmla="*/ 1 h 246"/>
                <a:gd name="T8" fmla="*/ 1 w 115"/>
                <a:gd name="T9" fmla="*/ 1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6"/>
                <a:gd name="T17" fmla="*/ 115 w 115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6">
                  <a:moveTo>
                    <a:pt x="92" y="246"/>
                  </a:moveTo>
                  <a:lnTo>
                    <a:pt x="115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2" y="2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40" name="Freeform 178"/>
            <p:cNvSpPr>
              <a:spLocks/>
            </p:cNvSpPr>
            <p:nvPr/>
          </p:nvSpPr>
          <p:spPr bwMode="auto">
            <a:xfrm>
              <a:off x="4029" y="2590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41" name="Rectangle 179"/>
            <p:cNvSpPr>
              <a:spLocks noChangeArrowheads="1"/>
            </p:cNvSpPr>
            <p:nvPr/>
          </p:nvSpPr>
          <p:spPr bwMode="auto">
            <a:xfrm>
              <a:off x="2195" y="2592"/>
              <a:ext cx="13" cy="31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42" name="Freeform 180"/>
            <p:cNvSpPr>
              <a:spLocks/>
            </p:cNvSpPr>
            <p:nvPr/>
          </p:nvSpPr>
          <p:spPr bwMode="auto">
            <a:xfrm>
              <a:off x="2143" y="2467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5" y="247"/>
                  </a:moveTo>
                  <a:lnTo>
                    <a:pt x="117" y="238"/>
                  </a:lnTo>
                  <a:lnTo>
                    <a:pt x="23" y="0"/>
                  </a:lnTo>
                  <a:lnTo>
                    <a:pt x="0" y="8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43" name="Freeform 181"/>
            <p:cNvSpPr>
              <a:spLocks/>
            </p:cNvSpPr>
            <p:nvPr/>
          </p:nvSpPr>
          <p:spPr bwMode="auto">
            <a:xfrm>
              <a:off x="2195" y="2590"/>
              <a:ext cx="13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44" name="Rectangle 182"/>
            <p:cNvSpPr>
              <a:spLocks noChangeArrowheads="1"/>
            </p:cNvSpPr>
            <p:nvPr/>
          </p:nvSpPr>
          <p:spPr bwMode="auto">
            <a:xfrm>
              <a:off x="2306" y="3093"/>
              <a:ext cx="14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45" name="Freeform 183"/>
            <p:cNvSpPr>
              <a:spLocks/>
            </p:cNvSpPr>
            <p:nvPr/>
          </p:nvSpPr>
          <p:spPr bwMode="auto">
            <a:xfrm>
              <a:off x="2286" y="3148"/>
              <a:ext cx="52" cy="49"/>
            </a:xfrm>
            <a:custGeom>
              <a:avLst/>
              <a:gdLst>
                <a:gd name="T0" fmla="*/ 1 w 95"/>
                <a:gd name="T1" fmla="*/ 1 h 94"/>
                <a:gd name="T2" fmla="*/ 1 w 95"/>
                <a:gd name="T3" fmla="*/ 1 h 94"/>
                <a:gd name="T4" fmla="*/ 1 w 95"/>
                <a:gd name="T5" fmla="*/ 0 h 94"/>
                <a:gd name="T6" fmla="*/ 0 w 95"/>
                <a:gd name="T7" fmla="*/ 1 h 94"/>
                <a:gd name="T8" fmla="*/ 1 w 95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82" y="94"/>
                  </a:moveTo>
                  <a:lnTo>
                    <a:pt x="95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46" name="Freeform 184"/>
            <p:cNvSpPr>
              <a:spLocks/>
            </p:cNvSpPr>
            <p:nvPr/>
          </p:nvSpPr>
          <p:spPr bwMode="auto">
            <a:xfrm>
              <a:off x="2286" y="3148"/>
              <a:ext cx="53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47" name="Rectangle 185"/>
            <p:cNvSpPr>
              <a:spLocks noChangeArrowheads="1"/>
            </p:cNvSpPr>
            <p:nvPr/>
          </p:nvSpPr>
          <p:spPr bwMode="auto">
            <a:xfrm>
              <a:off x="2290" y="3208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48" name="Rectangle 186"/>
            <p:cNvSpPr>
              <a:spLocks noChangeArrowheads="1"/>
            </p:cNvSpPr>
            <p:nvPr/>
          </p:nvSpPr>
          <p:spPr bwMode="auto">
            <a:xfrm>
              <a:off x="2305" y="3353"/>
              <a:ext cx="14" cy="1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49" name="Freeform 187"/>
            <p:cNvSpPr>
              <a:spLocks/>
            </p:cNvSpPr>
            <p:nvPr/>
          </p:nvSpPr>
          <p:spPr bwMode="auto">
            <a:xfrm>
              <a:off x="2256" y="3228"/>
              <a:ext cx="63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5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0" name="Freeform 188"/>
            <p:cNvSpPr>
              <a:spLocks/>
            </p:cNvSpPr>
            <p:nvPr/>
          </p:nvSpPr>
          <p:spPr bwMode="auto">
            <a:xfrm>
              <a:off x="2305" y="3351"/>
              <a:ext cx="14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0 h 8"/>
                <a:gd name="T4" fmla="*/ 1 w 24"/>
                <a:gd name="T5" fmla="*/ 1 h 8"/>
                <a:gd name="T6" fmla="*/ 0 w 24"/>
                <a:gd name="T7" fmla="*/ 1 h 8"/>
                <a:gd name="T8" fmla="*/ 1 w 24"/>
                <a:gd name="T9" fmla="*/ 1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8"/>
                <a:gd name="T17" fmla="*/ 24 w 24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8">
                  <a:moveTo>
                    <a:pt x="24" y="3"/>
                  </a:moveTo>
                  <a:lnTo>
                    <a:pt x="24" y="0"/>
                  </a:lnTo>
                  <a:lnTo>
                    <a:pt x="2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1" name="Rectangle 189"/>
            <p:cNvSpPr>
              <a:spLocks noChangeArrowheads="1"/>
            </p:cNvSpPr>
            <p:nvPr/>
          </p:nvSpPr>
          <p:spPr bwMode="auto">
            <a:xfrm>
              <a:off x="2196" y="3035"/>
              <a:ext cx="12" cy="5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52" name="Freeform 190"/>
            <p:cNvSpPr>
              <a:spLocks/>
            </p:cNvSpPr>
            <p:nvPr/>
          </p:nvSpPr>
          <p:spPr bwMode="auto">
            <a:xfrm>
              <a:off x="2145" y="2910"/>
              <a:ext cx="63" cy="127"/>
            </a:xfrm>
            <a:custGeom>
              <a:avLst/>
              <a:gdLst>
                <a:gd name="T0" fmla="*/ 1 w 115"/>
                <a:gd name="T1" fmla="*/ 1 h 245"/>
                <a:gd name="T2" fmla="*/ 1 w 115"/>
                <a:gd name="T3" fmla="*/ 1 h 245"/>
                <a:gd name="T4" fmla="*/ 1 w 115"/>
                <a:gd name="T5" fmla="*/ 0 h 245"/>
                <a:gd name="T6" fmla="*/ 0 w 115"/>
                <a:gd name="T7" fmla="*/ 1 h 245"/>
                <a:gd name="T8" fmla="*/ 1 w 115"/>
                <a:gd name="T9" fmla="*/ 1 h 2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5"/>
                <a:gd name="T17" fmla="*/ 115 w 115"/>
                <a:gd name="T18" fmla="*/ 245 h 2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5">
                  <a:moveTo>
                    <a:pt x="92" y="245"/>
                  </a:moveTo>
                  <a:lnTo>
                    <a:pt x="115" y="237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2" y="2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3" name="Freeform 191"/>
            <p:cNvSpPr>
              <a:spLocks/>
            </p:cNvSpPr>
            <p:nvPr/>
          </p:nvSpPr>
          <p:spPr bwMode="auto">
            <a:xfrm>
              <a:off x="2196" y="3033"/>
              <a:ext cx="12" cy="4"/>
            </a:xfrm>
            <a:custGeom>
              <a:avLst/>
              <a:gdLst>
                <a:gd name="T0" fmla="*/ 0 w 25"/>
                <a:gd name="T1" fmla="*/ 1 h 8"/>
                <a:gd name="T2" fmla="*/ 0 w 25"/>
                <a:gd name="T3" fmla="*/ 1 h 8"/>
                <a:gd name="T4" fmla="*/ 0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0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4" name="Freeform 192"/>
            <p:cNvSpPr>
              <a:spLocks/>
            </p:cNvSpPr>
            <p:nvPr/>
          </p:nvSpPr>
          <p:spPr bwMode="auto">
            <a:xfrm>
              <a:off x="1635" y="3148"/>
              <a:ext cx="52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5" name="Freeform 193"/>
            <p:cNvSpPr>
              <a:spLocks/>
            </p:cNvSpPr>
            <p:nvPr/>
          </p:nvSpPr>
          <p:spPr bwMode="auto">
            <a:xfrm>
              <a:off x="1635" y="3148"/>
              <a:ext cx="53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6" name="Rectangle 194"/>
            <p:cNvSpPr>
              <a:spLocks noChangeArrowheads="1"/>
            </p:cNvSpPr>
            <p:nvPr/>
          </p:nvSpPr>
          <p:spPr bwMode="auto">
            <a:xfrm>
              <a:off x="1638" y="3208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57" name="Rectangle 195"/>
            <p:cNvSpPr>
              <a:spLocks noChangeArrowheads="1"/>
            </p:cNvSpPr>
            <p:nvPr/>
          </p:nvSpPr>
          <p:spPr bwMode="auto">
            <a:xfrm>
              <a:off x="1655" y="3353"/>
              <a:ext cx="14" cy="1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58" name="Freeform 196"/>
            <p:cNvSpPr>
              <a:spLocks/>
            </p:cNvSpPr>
            <p:nvPr/>
          </p:nvSpPr>
          <p:spPr bwMode="auto">
            <a:xfrm>
              <a:off x="1603" y="3228"/>
              <a:ext cx="65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5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59" name="Freeform 197"/>
            <p:cNvSpPr>
              <a:spLocks/>
            </p:cNvSpPr>
            <p:nvPr/>
          </p:nvSpPr>
          <p:spPr bwMode="auto">
            <a:xfrm>
              <a:off x="1655" y="3351"/>
              <a:ext cx="14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60" name="Rectangle 198"/>
            <p:cNvSpPr>
              <a:spLocks noChangeArrowheads="1"/>
            </p:cNvSpPr>
            <p:nvPr/>
          </p:nvSpPr>
          <p:spPr bwMode="auto">
            <a:xfrm>
              <a:off x="2089" y="3093"/>
              <a:ext cx="13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61" name="Freeform 199"/>
            <p:cNvSpPr>
              <a:spLocks/>
            </p:cNvSpPr>
            <p:nvPr/>
          </p:nvSpPr>
          <p:spPr bwMode="auto">
            <a:xfrm>
              <a:off x="2069" y="3148"/>
              <a:ext cx="52" cy="49"/>
            </a:xfrm>
            <a:custGeom>
              <a:avLst/>
              <a:gdLst>
                <a:gd name="T0" fmla="*/ 1 w 95"/>
                <a:gd name="T1" fmla="*/ 1 h 94"/>
                <a:gd name="T2" fmla="*/ 1 w 95"/>
                <a:gd name="T3" fmla="*/ 1 h 94"/>
                <a:gd name="T4" fmla="*/ 1 w 95"/>
                <a:gd name="T5" fmla="*/ 0 h 94"/>
                <a:gd name="T6" fmla="*/ 0 w 95"/>
                <a:gd name="T7" fmla="*/ 1 h 94"/>
                <a:gd name="T8" fmla="*/ 1 w 95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83" y="94"/>
                  </a:moveTo>
                  <a:lnTo>
                    <a:pt x="95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3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62" name="Freeform 200"/>
            <p:cNvSpPr>
              <a:spLocks/>
            </p:cNvSpPr>
            <p:nvPr/>
          </p:nvSpPr>
          <p:spPr bwMode="auto">
            <a:xfrm>
              <a:off x="2069" y="3148"/>
              <a:ext cx="53" cy="49"/>
            </a:xfrm>
            <a:custGeom>
              <a:avLst/>
              <a:gdLst>
                <a:gd name="T0" fmla="*/ 0 w 97"/>
                <a:gd name="T1" fmla="*/ 1 h 94"/>
                <a:gd name="T2" fmla="*/ 1 w 97"/>
                <a:gd name="T3" fmla="*/ 1 h 94"/>
                <a:gd name="T4" fmla="*/ 1 w 97"/>
                <a:gd name="T5" fmla="*/ 1 h 94"/>
                <a:gd name="T6" fmla="*/ 1 w 97"/>
                <a:gd name="T7" fmla="*/ 0 h 94"/>
                <a:gd name="T8" fmla="*/ 0 w 97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4"/>
                <a:gd name="T17" fmla="*/ 97 w 97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4">
                  <a:moveTo>
                    <a:pt x="0" y="80"/>
                  </a:moveTo>
                  <a:lnTo>
                    <a:pt x="14" y="94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63" name="Rectangle 201"/>
            <p:cNvSpPr>
              <a:spLocks noChangeArrowheads="1"/>
            </p:cNvSpPr>
            <p:nvPr/>
          </p:nvSpPr>
          <p:spPr bwMode="auto">
            <a:xfrm>
              <a:off x="2072" y="3208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64" name="Rectangle 202"/>
            <p:cNvSpPr>
              <a:spLocks noChangeArrowheads="1"/>
            </p:cNvSpPr>
            <p:nvPr/>
          </p:nvSpPr>
          <p:spPr bwMode="auto">
            <a:xfrm>
              <a:off x="2089" y="3353"/>
              <a:ext cx="13" cy="1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65" name="Freeform 203"/>
            <p:cNvSpPr>
              <a:spLocks/>
            </p:cNvSpPr>
            <p:nvPr/>
          </p:nvSpPr>
          <p:spPr bwMode="auto">
            <a:xfrm>
              <a:off x="2038" y="3228"/>
              <a:ext cx="63" cy="127"/>
            </a:xfrm>
            <a:custGeom>
              <a:avLst/>
              <a:gdLst>
                <a:gd name="T0" fmla="*/ 1 w 118"/>
                <a:gd name="T1" fmla="*/ 1 h 247"/>
                <a:gd name="T2" fmla="*/ 1 w 118"/>
                <a:gd name="T3" fmla="*/ 1 h 247"/>
                <a:gd name="T4" fmla="*/ 1 w 118"/>
                <a:gd name="T5" fmla="*/ 0 h 247"/>
                <a:gd name="T6" fmla="*/ 0 w 118"/>
                <a:gd name="T7" fmla="*/ 1 h 247"/>
                <a:gd name="T8" fmla="*/ 1 w 118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247"/>
                <a:gd name="T17" fmla="*/ 118 w 118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247">
                  <a:moveTo>
                    <a:pt x="95" y="247"/>
                  </a:moveTo>
                  <a:lnTo>
                    <a:pt x="118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66" name="Freeform 204"/>
            <p:cNvSpPr>
              <a:spLocks/>
            </p:cNvSpPr>
            <p:nvPr/>
          </p:nvSpPr>
          <p:spPr bwMode="auto">
            <a:xfrm>
              <a:off x="2089" y="3351"/>
              <a:ext cx="13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67" name="Rectangle 205"/>
            <p:cNvSpPr>
              <a:spLocks noChangeArrowheads="1"/>
            </p:cNvSpPr>
            <p:nvPr/>
          </p:nvSpPr>
          <p:spPr bwMode="auto">
            <a:xfrm>
              <a:off x="1872" y="3093"/>
              <a:ext cx="13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68" name="Freeform 206"/>
            <p:cNvSpPr>
              <a:spLocks/>
            </p:cNvSpPr>
            <p:nvPr/>
          </p:nvSpPr>
          <p:spPr bwMode="auto">
            <a:xfrm>
              <a:off x="1852" y="3148"/>
              <a:ext cx="52" cy="49"/>
            </a:xfrm>
            <a:custGeom>
              <a:avLst/>
              <a:gdLst>
                <a:gd name="T0" fmla="*/ 1 w 95"/>
                <a:gd name="T1" fmla="*/ 1 h 94"/>
                <a:gd name="T2" fmla="*/ 1 w 95"/>
                <a:gd name="T3" fmla="*/ 1 h 94"/>
                <a:gd name="T4" fmla="*/ 1 w 95"/>
                <a:gd name="T5" fmla="*/ 0 h 94"/>
                <a:gd name="T6" fmla="*/ 0 w 95"/>
                <a:gd name="T7" fmla="*/ 1 h 94"/>
                <a:gd name="T8" fmla="*/ 1 w 95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83" y="94"/>
                  </a:moveTo>
                  <a:lnTo>
                    <a:pt x="95" y="80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69" name="Freeform 207"/>
            <p:cNvSpPr>
              <a:spLocks/>
            </p:cNvSpPr>
            <p:nvPr/>
          </p:nvSpPr>
          <p:spPr bwMode="auto">
            <a:xfrm>
              <a:off x="1852" y="3148"/>
              <a:ext cx="53" cy="49"/>
            </a:xfrm>
            <a:custGeom>
              <a:avLst/>
              <a:gdLst>
                <a:gd name="T0" fmla="*/ 0 w 97"/>
                <a:gd name="T1" fmla="*/ 1 h 94"/>
                <a:gd name="T2" fmla="*/ 1 w 97"/>
                <a:gd name="T3" fmla="*/ 1 h 94"/>
                <a:gd name="T4" fmla="*/ 1 w 97"/>
                <a:gd name="T5" fmla="*/ 1 h 94"/>
                <a:gd name="T6" fmla="*/ 1 w 97"/>
                <a:gd name="T7" fmla="*/ 0 h 94"/>
                <a:gd name="T8" fmla="*/ 0 w 97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4"/>
                <a:gd name="T17" fmla="*/ 97 w 97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4">
                  <a:moveTo>
                    <a:pt x="0" y="80"/>
                  </a:moveTo>
                  <a:lnTo>
                    <a:pt x="14" y="94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70" name="Rectangle 208"/>
            <p:cNvSpPr>
              <a:spLocks noChangeArrowheads="1"/>
            </p:cNvSpPr>
            <p:nvPr/>
          </p:nvSpPr>
          <p:spPr bwMode="auto">
            <a:xfrm>
              <a:off x="1855" y="3208"/>
              <a:ext cx="4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71" name="Rectangle 209"/>
            <p:cNvSpPr>
              <a:spLocks noChangeArrowheads="1"/>
            </p:cNvSpPr>
            <p:nvPr/>
          </p:nvSpPr>
          <p:spPr bwMode="auto">
            <a:xfrm>
              <a:off x="1872" y="3353"/>
              <a:ext cx="13" cy="1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72" name="Freeform 210"/>
            <p:cNvSpPr>
              <a:spLocks/>
            </p:cNvSpPr>
            <p:nvPr/>
          </p:nvSpPr>
          <p:spPr bwMode="auto">
            <a:xfrm>
              <a:off x="1820" y="3228"/>
              <a:ext cx="65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73" name="Freeform 211"/>
            <p:cNvSpPr>
              <a:spLocks/>
            </p:cNvSpPr>
            <p:nvPr/>
          </p:nvSpPr>
          <p:spPr bwMode="auto">
            <a:xfrm>
              <a:off x="1872" y="3351"/>
              <a:ext cx="13" cy="4"/>
            </a:xfrm>
            <a:custGeom>
              <a:avLst/>
              <a:gdLst>
                <a:gd name="T0" fmla="*/ 1 w 25"/>
                <a:gd name="T1" fmla="*/ 1 h 8"/>
                <a:gd name="T2" fmla="*/ 1 w 25"/>
                <a:gd name="T3" fmla="*/ 1 h 8"/>
                <a:gd name="T4" fmla="*/ 1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1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74" name="Rectangle 212"/>
            <p:cNvSpPr>
              <a:spLocks noChangeArrowheads="1"/>
            </p:cNvSpPr>
            <p:nvPr/>
          </p:nvSpPr>
          <p:spPr bwMode="auto">
            <a:xfrm>
              <a:off x="2522" y="3093"/>
              <a:ext cx="14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75" name="Freeform 213"/>
            <p:cNvSpPr>
              <a:spLocks/>
            </p:cNvSpPr>
            <p:nvPr/>
          </p:nvSpPr>
          <p:spPr bwMode="auto">
            <a:xfrm>
              <a:off x="2503" y="3148"/>
              <a:ext cx="53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76" name="Freeform 214"/>
            <p:cNvSpPr>
              <a:spLocks/>
            </p:cNvSpPr>
            <p:nvPr/>
          </p:nvSpPr>
          <p:spPr bwMode="auto">
            <a:xfrm>
              <a:off x="2503" y="3148"/>
              <a:ext cx="53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77" name="Rectangle 215"/>
            <p:cNvSpPr>
              <a:spLocks noChangeArrowheads="1"/>
            </p:cNvSpPr>
            <p:nvPr/>
          </p:nvSpPr>
          <p:spPr bwMode="auto">
            <a:xfrm>
              <a:off x="2507" y="3208"/>
              <a:ext cx="4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78" name="Rectangle 216"/>
            <p:cNvSpPr>
              <a:spLocks noChangeArrowheads="1"/>
            </p:cNvSpPr>
            <p:nvPr/>
          </p:nvSpPr>
          <p:spPr bwMode="auto">
            <a:xfrm>
              <a:off x="2522" y="3353"/>
              <a:ext cx="14" cy="1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79" name="Freeform 217"/>
            <p:cNvSpPr>
              <a:spLocks/>
            </p:cNvSpPr>
            <p:nvPr/>
          </p:nvSpPr>
          <p:spPr bwMode="auto">
            <a:xfrm>
              <a:off x="2472" y="3228"/>
              <a:ext cx="63" cy="127"/>
            </a:xfrm>
            <a:custGeom>
              <a:avLst/>
              <a:gdLst>
                <a:gd name="T0" fmla="*/ 1 w 115"/>
                <a:gd name="T1" fmla="*/ 1 h 247"/>
                <a:gd name="T2" fmla="*/ 1 w 115"/>
                <a:gd name="T3" fmla="*/ 1 h 247"/>
                <a:gd name="T4" fmla="*/ 1 w 115"/>
                <a:gd name="T5" fmla="*/ 0 h 247"/>
                <a:gd name="T6" fmla="*/ 0 w 115"/>
                <a:gd name="T7" fmla="*/ 1 h 247"/>
                <a:gd name="T8" fmla="*/ 1 w 115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7"/>
                <a:gd name="T17" fmla="*/ 115 w 115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7">
                  <a:moveTo>
                    <a:pt x="93" y="247"/>
                  </a:moveTo>
                  <a:lnTo>
                    <a:pt x="115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0" name="Freeform 218"/>
            <p:cNvSpPr>
              <a:spLocks/>
            </p:cNvSpPr>
            <p:nvPr/>
          </p:nvSpPr>
          <p:spPr bwMode="auto">
            <a:xfrm>
              <a:off x="2522" y="3351"/>
              <a:ext cx="14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1" name="Freeform 219"/>
            <p:cNvSpPr>
              <a:spLocks/>
            </p:cNvSpPr>
            <p:nvPr/>
          </p:nvSpPr>
          <p:spPr bwMode="auto">
            <a:xfrm>
              <a:off x="2719" y="3148"/>
              <a:ext cx="53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2" name="Freeform 220"/>
            <p:cNvSpPr>
              <a:spLocks/>
            </p:cNvSpPr>
            <p:nvPr/>
          </p:nvSpPr>
          <p:spPr bwMode="auto">
            <a:xfrm>
              <a:off x="2719" y="3148"/>
              <a:ext cx="53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3" name="Rectangle 221"/>
            <p:cNvSpPr>
              <a:spLocks noChangeArrowheads="1"/>
            </p:cNvSpPr>
            <p:nvPr/>
          </p:nvSpPr>
          <p:spPr bwMode="auto">
            <a:xfrm>
              <a:off x="2723" y="3208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84" name="Rectangle 222"/>
            <p:cNvSpPr>
              <a:spLocks noChangeArrowheads="1"/>
            </p:cNvSpPr>
            <p:nvPr/>
          </p:nvSpPr>
          <p:spPr bwMode="auto">
            <a:xfrm>
              <a:off x="2740" y="3353"/>
              <a:ext cx="13" cy="1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85" name="Freeform 223"/>
            <p:cNvSpPr>
              <a:spLocks/>
            </p:cNvSpPr>
            <p:nvPr/>
          </p:nvSpPr>
          <p:spPr bwMode="auto">
            <a:xfrm>
              <a:off x="2688" y="3228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6" name="Freeform 224"/>
            <p:cNvSpPr>
              <a:spLocks/>
            </p:cNvSpPr>
            <p:nvPr/>
          </p:nvSpPr>
          <p:spPr bwMode="auto">
            <a:xfrm>
              <a:off x="2740" y="3351"/>
              <a:ext cx="13" cy="4"/>
            </a:xfrm>
            <a:custGeom>
              <a:avLst/>
              <a:gdLst>
                <a:gd name="T0" fmla="*/ 1 w 25"/>
                <a:gd name="T1" fmla="*/ 1 h 8"/>
                <a:gd name="T2" fmla="*/ 1 w 25"/>
                <a:gd name="T3" fmla="*/ 1 h 8"/>
                <a:gd name="T4" fmla="*/ 1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1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7" name="Rectangle 225"/>
            <p:cNvSpPr>
              <a:spLocks noChangeArrowheads="1"/>
            </p:cNvSpPr>
            <p:nvPr/>
          </p:nvSpPr>
          <p:spPr bwMode="auto">
            <a:xfrm>
              <a:off x="3814" y="2592"/>
              <a:ext cx="13" cy="31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88" name="Freeform 226"/>
            <p:cNvSpPr>
              <a:spLocks/>
            </p:cNvSpPr>
            <p:nvPr/>
          </p:nvSpPr>
          <p:spPr bwMode="auto">
            <a:xfrm>
              <a:off x="3761" y="2467"/>
              <a:ext cx="65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8"/>
                  </a:lnTo>
                  <a:lnTo>
                    <a:pt x="22" y="0"/>
                  </a:lnTo>
                  <a:lnTo>
                    <a:pt x="0" y="8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89" name="Freeform 227"/>
            <p:cNvSpPr>
              <a:spLocks/>
            </p:cNvSpPr>
            <p:nvPr/>
          </p:nvSpPr>
          <p:spPr bwMode="auto">
            <a:xfrm>
              <a:off x="3814" y="2590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90" name="Rectangle 228"/>
            <p:cNvSpPr>
              <a:spLocks noChangeArrowheads="1"/>
            </p:cNvSpPr>
            <p:nvPr/>
          </p:nvSpPr>
          <p:spPr bwMode="auto">
            <a:xfrm>
              <a:off x="3922" y="3093"/>
              <a:ext cx="14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91" name="Freeform 229"/>
            <p:cNvSpPr>
              <a:spLocks/>
            </p:cNvSpPr>
            <p:nvPr/>
          </p:nvSpPr>
          <p:spPr bwMode="auto">
            <a:xfrm>
              <a:off x="3904" y="3148"/>
              <a:ext cx="50" cy="49"/>
            </a:xfrm>
            <a:custGeom>
              <a:avLst/>
              <a:gdLst>
                <a:gd name="T0" fmla="*/ 1 w 95"/>
                <a:gd name="T1" fmla="*/ 1 h 94"/>
                <a:gd name="T2" fmla="*/ 1 w 95"/>
                <a:gd name="T3" fmla="*/ 1 h 94"/>
                <a:gd name="T4" fmla="*/ 1 w 95"/>
                <a:gd name="T5" fmla="*/ 0 h 94"/>
                <a:gd name="T6" fmla="*/ 0 w 95"/>
                <a:gd name="T7" fmla="*/ 1 h 94"/>
                <a:gd name="T8" fmla="*/ 1 w 95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82" y="94"/>
                  </a:moveTo>
                  <a:lnTo>
                    <a:pt x="95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92" name="Freeform 230"/>
            <p:cNvSpPr>
              <a:spLocks/>
            </p:cNvSpPr>
            <p:nvPr/>
          </p:nvSpPr>
          <p:spPr bwMode="auto">
            <a:xfrm>
              <a:off x="3904" y="3148"/>
              <a:ext cx="51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93" name="Rectangle 231"/>
            <p:cNvSpPr>
              <a:spLocks noChangeArrowheads="1"/>
            </p:cNvSpPr>
            <p:nvPr/>
          </p:nvSpPr>
          <p:spPr bwMode="auto">
            <a:xfrm>
              <a:off x="3907" y="3208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94" name="Rectangle 232"/>
            <p:cNvSpPr>
              <a:spLocks noChangeArrowheads="1"/>
            </p:cNvSpPr>
            <p:nvPr/>
          </p:nvSpPr>
          <p:spPr bwMode="auto">
            <a:xfrm>
              <a:off x="3922" y="3353"/>
              <a:ext cx="14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95" name="Freeform 233"/>
            <p:cNvSpPr>
              <a:spLocks/>
            </p:cNvSpPr>
            <p:nvPr/>
          </p:nvSpPr>
          <p:spPr bwMode="auto">
            <a:xfrm>
              <a:off x="3871" y="3228"/>
              <a:ext cx="64" cy="127"/>
            </a:xfrm>
            <a:custGeom>
              <a:avLst/>
              <a:gdLst>
                <a:gd name="T0" fmla="*/ 1 w 116"/>
                <a:gd name="T1" fmla="*/ 1 h 247"/>
                <a:gd name="T2" fmla="*/ 1 w 116"/>
                <a:gd name="T3" fmla="*/ 1 h 247"/>
                <a:gd name="T4" fmla="*/ 1 w 116"/>
                <a:gd name="T5" fmla="*/ 0 h 247"/>
                <a:gd name="T6" fmla="*/ 0 w 116"/>
                <a:gd name="T7" fmla="*/ 1 h 247"/>
                <a:gd name="T8" fmla="*/ 1 w 116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7"/>
                <a:gd name="T17" fmla="*/ 116 w 116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7">
                  <a:moveTo>
                    <a:pt x="93" y="247"/>
                  </a:moveTo>
                  <a:lnTo>
                    <a:pt x="116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96" name="Freeform 234"/>
            <p:cNvSpPr>
              <a:spLocks/>
            </p:cNvSpPr>
            <p:nvPr/>
          </p:nvSpPr>
          <p:spPr bwMode="auto">
            <a:xfrm>
              <a:off x="3922" y="3351"/>
              <a:ext cx="14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97" name="Rectangle 235"/>
            <p:cNvSpPr>
              <a:spLocks noChangeArrowheads="1"/>
            </p:cNvSpPr>
            <p:nvPr/>
          </p:nvSpPr>
          <p:spPr bwMode="auto">
            <a:xfrm>
              <a:off x="3812" y="3035"/>
              <a:ext cx="14" cy="5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898" name="Freeform 236"/>
            <p:cNvSpPr>
              <a:spLocks/>
            </p:cNvSpPr>
            <p:nvPr/>
          </p:nvSpPr>
          <p:spPr bwMode="auto">
            <a:xfrm>
              <a:off x="3760" y="2910"/>
              <a:ext cx="65" cy="127"/>
            </a:xfrm>
            <a:custGeom>
              <a:avLst/>
              <a:gdLst>
                <a:gd name="T0" fmla="*/ 1 w 117"/>
                <a:gd name="T1" fmla="*/ 1 h 245"/>
                <a:gd name="T2" fmla="*/ 1 w 117"/>
                <a:gd name="T3" fmla="*/ 1 h 245"/>
                <a:gd name="T4" fmla="*/ 1 w 117"/>
                <a:gd name="T5" fmla="*/ 0 h 245"/>
                <a:gd name="T6" fmla="*/ 0 w 117"/>
                <a:gd name="T7" fmla="*/ 1 h 245"/>
                <a:gd name="T8" fmla="*/ 1 w 117"/>
                <a:gd name="T9" fmla="*/ 1 h 2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5"/>
                <a:gd name="T17" fmla="*/ 117 w 117"/>
                <a:gd name="T18" fmla="*/ 245 h 2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5">
                  <a:moveTo>
                    <a:pt x="94" y="245"/>
                  </a:moveTo>
                  <a:lnTo>
                    <a:pt x="117" y="237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4" y="2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99" name="Freeform 237"/>
            <p:cNvSpPr>
              <a:spLocks/>
            </p:cNvSpPr>
            <p:nvPr/>
          </p:nvSpPr>
          <p:spPr bwMode="auto">
            <a:xfrm>
              <a:off x="3812" y="3033"/>
              <a:ext cx="14" cy="4"/>
            </a:xfrm>
            <a:custGeom>
              <a:avLst/>
              <a:gdLst>
                <a:gd name="T0" fmla="*/ 1 w 25"/>
                <a:gd name="T1" fmla="*/ 1 h 8"/>
                <a:gd name="T2" fmla="*/ 1 w 25"/>
                <a:gd name="T3" fmla="*/ 1 h 8"/>
                <a:gd name="T4" fmla="*/ 1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1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0" name="Freeform 238"/>
            <p:cNvSpPr>
              <a:spLocks/>
            </p:cNvSpPr>
            <p:nvPr/>
          </p:nvSpPr>
          <p:spPr bwMode="auto">
            <a:xfrm>
              <a:off x="3251" y="3148"/>
              <a:ext cx="53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1" name="Freeform 239"/>
            <p:cNvSpPr>
              <a:spLocks/>
            </p:cNvSpPr>
            <p:nvPr/>
          </p:nvSpPr>
          <p:spPr bwMode="auto">
            <a:xfrm>
              <a:off x="3251" y="3148"/>
              <a:ext cx="54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2" name="Rectangle 240"/>
            <p:cNvSpPr>
              <a:spLocks noChangeArrowheads="1"/>
            </p:cNvSpPr>
            <p:nvPr/>
          </p:nvSpPr>
          <p:spPr bwMode="auto">
            <a:xfrm>
              <a:off x="3256" y="3208"/>
              <a:ext cx="4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03" name="Rectangle 241"/>
            <p:cNvSpPr>
              <a:spLocks noChangeArrowheads="1"/>
            </p:cNvSpPr>
            <p:nvPr/>
          </p:nvSpPr>
          <p:spPr bwMode="auto">
            <a:xfrm>
              <a:off x="3271" y="3353"/>
              <a:ext cx="14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04" name="Freeform 242"/>
            <p:cNvSpPr>
              <a:spLocks/>
            </p:cNvSpPr>
            <p:nvPr/>
          </p:nvSpPr>
          <p:spPr bwMode="auto">
            <a:xfrm>
              <a:off x="3220" y="3228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5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5" name="Freeform 243"/>
            <p:cNvSpPr>
              <a:spLocks/>
            </p:cNvSpPr>
            <p:nvPr/>
          </p:nvSpPr>
          <p:spPr bwMode="auto">
            <a:xfrm>
              <a:off x="3271" y="3351"/>
              <a:ext cx="14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6" name="Rectangle 244"/>
            <p:cNvSpPr>
              <a:spLocks noChangeArrowheads="1"/>
            </p:cNvSpPr>
            <p:nvPr/>
          </p:nvSpPr>
          <p:spPr bwMode="auto">
            <a:xfrm>
              <a:off x="3706" y="3093"/>
              <a:ext cx="13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07" name="Freeform 245"/>
            <p:cNvSpPr>
              <a:spLocks/>
            </p:cNvSpPr>
            <p:nvPr/>
          </p:nvSpPr>
          <p:spPr bwMode="auto">
            <a:xfrm>
              <a:off x="3686" y="3148"/>
              <a:ext cx="51" cy="49"/>
            </a:xfrm>
            <a:custGeom>
              <a:avLst/>
              <a:gdLst>
                <a:gd name="T0" fmla="*/ 1 w 95"/>
                <a:gd name="T1" fmla="*/ 1 h 94"/>
                <a:gd name="T2" fmla="*/ 1 w 95"/>
                <a:gd name="T3" fmla="*/ 1 h 94"/>
                <a:gd name="T4" fmla="*/ 1 w 95"/>
                <a:gd name="T5" fmla="*/ 0 h 94"/>
                <a:gd name="T6" fmla="*/ 0 w 95"/>
                <a:gd name="T7" fmla="*/ 1 h 94"/>
                <a:gd name="T8" fmla="*/ 1 w 95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83" y="94"/>
                  </a:moveTo>
                  <a:lnTo>
                    <a:pt x="95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3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8" name="Freeform 246"/>
            <p:cNvSpPr>
              <a:spLocks/>
            </p:cNvSpPr>
            <p:nvPr/>
          </p:nvSpPr>
          <p:spPr bwMode="auto">
            <a:xfrm>
              <a:off x="3686" y="3148"/>
              <a:ext cx="52" cy="49"/>
            </a:xfrm>
            <a:custGeom>
              <a:avLst/>
              <a:gdLst>
                <a:gd name="T0" fmla="*/ 0 w 97"/>
                <a:gd name="T1" fmla="*/ 1 h 94"/>
                <a:gd name="T2" fmla="*/ 1 w 97"/>
                <a:gd name="T3" fmla="*/ 1 h 94"/>
                <a:gd name="T4" fmla="*/ 1 w 97"/>
                <a:gd name="T5" fmla="*/ 1 h 94"/>
                <a:gd name="T6" fmla="*/ 1 w 97"/>
                <a:gd name="T7" fmla="*/ 0 h 94"/>
                <a:gd name="T8" fmla="*/ 0 w 97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4"/>
                <a:gd name="T17" fmla="*/ 97 w 97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4">
                  <a:moveTo>
                    <a:pt x="0" y="80"/>
                  </a:moveTo>
                  <a:lnTo>
                    <a:pt x="14" y="94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09" name="Rectangle 247"/>
            <p:cNvSpPr>
              <a:spLocks noChangeArrowheads="1"/>
            </p:cNvSpPr>
            <p:nvPr/>
          </p:nvSpPr>
          <p:spPr bwMode="auto">
            <a:xfrm>
              <a:off x="3690" y="3208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10" name="Rectangle 248"/>
            <p:cNvSpPr>
              <a:spLocks noChangeArrowheads="1"/>
            </p:cNvSpPr>
            <p:nvPr/>
          </p:nvSpPr>
          <p:spPr bwMode="auto">
            <a:xfrm>
              <a:off x="3706" y="3353"/>
              <a:ext cx="13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11" name="Freeform 249"/>
            <p:cNvSpPr>
              <a:spLocks/>
            </p:cNvSpPr>
            <p:nvPr/>
          </p:nvSpPr>
          <p:spPr bwMode="auto">
            <a:xfrm>
              <a:off x="3654" y="3228"/>
              <a:ext cx="64" cy="127"/>
            </a:xfrm>
            <a:custGeom>
              <a:avLst/>
              <a:gdLst>
                <a:gd name="T0" fmla="*/ 1 w 118"/>
                <a:gd name="T1" fmla="*/ 1 h 247"/>
                <a:gd name="T2" fmla="*/ 1 w 118"/>
                <a:gd name="T3" fmla="*/ 1 h 247"/>
                <a:gd name="T4" fmla="*/ 1 w 118"/>
                <a:gd name="T5" fmla="*/ 0 h 247"/>
                <a:gd name="T6" fmla="*/ 0 w 118"/>
                <a:gd name="T7" fmla="*/ 1 h 247"/>
                <a:gd name="T8" fmla="*/ 1 w 118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247"/>
                <a:gd name="T17" fmla="*/ 118 w 118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247">
                  <a:moveTo>
                    <a:pt x="95" y="247"/>
                  </a:moveTo>
                  <a:lnTo>
                    <a:pt x="118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12" name="Freeform 250"/>
            <p:cNvSpPr>
              <a:spLocks/>
            </p:cNvSpPr>
            <p:nvPr/>
          </p:nvSpPr>
          <p:spPr bwMode="auto">
            <a:xfrm>
              <a:off x="3706" y="3351"/>
              <a:ext cx="13" cy="4"/>
            </a:xfrm>
            <a:custGeom>
              <a:avLst/>
              <a:gdLst>
                <a:gd name="T0" fmla="*/ 1 w 25"/>
                <a:gd name="T1" fmla="*/ 1 h 8"/>
                <a:gd name="T2" fmla="*/ 1 w 25"/>
                <a:gd name="T3" fmla="*/ 1 h 8"/>
                <a:gd name="T4" fmla="*/ 1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1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13" name="Rectangle 251"/>
            <p:cNvSpPr>
              <a:spLocks noChangeArrowheads="1"/>
            </p:cNvSpPr>
            <p:nvPr/>
          </p:nvSpPr>
          <p:spPr bwMode="auto">
            <a:xfrm>
              <a:off x="3489" y="3093"/>
              <a:ext cx="13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14" name="Freeform 252"/>
            <p:cNvSpPr>
              <a:spLocks/>
            </p:cNvSpPr>
            <p:nvPr/>
          </p:nvSpPr>
          <p:spPr bwMode="auto">
            <a:xfrm>
              <a:off x="3468" y="3148"/>
              <a:ext cx="53" cy="49"/>
            </a:xfrm>
            <a:custGeom>
              <a:avLst/>
              <a:gdLst>
                <a:gd name="T0" fmla="*/ 1 w 95"/>
                <a:gd name="T1" fmla="*/ 1 h 94"/>
                <a:gd name="T2" fmla="*/ 1 w 95"/>
                <a:gd name="T3" fmla="*/ 1 h 94"/>
                <a:gd name="T4" fmla="*/ 1 w 95"/>
                <a:gd name="T5" fmla="*/ 0 h 94"/>
                <a:gd name="T6" fmla="*/ 0 w 95"/>
                <a:gd name="T7" fmla="*/ 1 h 94"/>
                <a:gd name="T8" fmla="*/ 1 w 95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83" y="94"/>
                  </a:moveTo>
                  <a:lnTo>
                    <a:pt x="95" y="80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83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15" name="Freeform 253"/>
            <p:cNvSpPr>
              <a:spLocks/>
            </p:cNvSpPr>
            <p:nvPr/>
          </p:nvSpPr>
          <p:spPr bwMode="auto">
            <a:xfrm>
              <a:off x="3468" y="3148"/>
              <a:ext cx="53" cy="49"/>
            </a:xfrm>
            <a:custGeom>
              <a:avLst/>
              <a:gdLst>
                <a:gd name="T0" fmla="*/ 0 w 97"/>
                <a:gd name="T1" fmla="*/ 1 h 94"/>
                <a:gd name="T2" fmla="*/ 1 w 97"/>
                <a:gd name="T3" fmla="*/ 1 h 94"/>
                <a:gd name="T4" fmla="*/ 1 w 97"/>
                <a:gd name="T5" fmla="*/ 1 h 94"/>
                <a:gd name="T6" fmla="*/ 1 w 97"/>
                <a:gd name="T7" fmla="*/ 0 h 94"/>
                <a:gd name="T8" fmla="*/ 0 w 97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94"/>
                <a:gd name="T17" fmla="*/ 97 w 97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94">
                  <a:moveTo>
                    <a:pt x="0" y="80"/>
                  </a:moveTo>
                  <a:lnTo>
                    <a:pt x="14" y="94"/>
                  </a:lnTo>
                  <a:lnTo>
                    <a:pt x="97" y="13"/>
                  </a:lnTo>
                  <a:lnTo>
                    <a:pt x="83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16" name="Rectangle 254"/>
            <p:cNvSpPr>
              <a:spLocks noChangeArrowheads="1"/>
            </p:cNvSpPr>
            <p:nvPr/>
          </p:nvSpPr>
          <p:spPr bwMode="auto">
            <a:xfrm>
              <a:off x="3473" y="3208"/>
              <a:ext cx="44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17" name="Rectangle 255"/>
            <p:cNvSpPr>
              <a:spLocks noChangeArrowheads="1"/>
            </p:cNvSpPr>
            <p:nvPr/>
          </p:nvSpPr>
          <p:spPr bwMode="auto">
            <a:xfrm>
              <a:off x="3489" y="3353"/>
              <a:ext cx="13" cy="13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18" name="Freeform 256"/>
            <p:cNvSpPr>
              <a:spLocks/>
            </p:cNvSpPr>
            <p:nvPr/>
          </p:nvSpPr>
          <p:spPr bwMode="auto">
            <a:xfrm>
              <a:off x="3437" y="3228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2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19" name="Freeform 257"/>
            <p:cNvSpPr>
              <a:spLocks/>
            </p:cNvSpPr>
            <p:nvPr/>
          </p:nvSpPr>
          <p:spPr bwMode="auto">
            <a:xfrm>
              <a:off x="3489" y="3351"/>
              <a:ext cx="13" cy="4"/>
            </a:xfrm>
            <a:custGeom>
              <a:avLst/>
              <a:gdLst>
                <a:gd name="T0" fmla="*/ 1 w 25"/>
                <a:gd name="T1" fmla="*/ 1 h 8"/>
                <a:gd name="T2" fmla="*/ 1 w 25"/>
                <a:gd name="T3" fmla="*/ 1 h 8"/>
                <a:gd name="T4" fmla="*/ 1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1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0" name="Rectangle 258"/>
            <p:cNvSpPr>
              <a:spLocks noChangeArrowheads="1"/>
            </p:cNvSpPr>
            <p:nvPr/>
          </p:nvSpPr>
          <p:spPr bwMode="auto">
            <a:xfrm>
              <a:off x="4139" y="3093"/>
              <a:ext cx="14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21" name="Freeform 259"/>
            <p:cNvSpPr>
              <a:spLocks/>
            </p:cNvSpPr>
            <p:nvPr/>
          </p:nvSpPr>
          <p:spPr bwMode="auto">
            <a:xfrm>
              <a:off x="4121" y="3148"/>
              <a:ext cx="49" cy="49"/>
            </a:xfrm>
            <a:custGeom>
              <a:avLst/>
              <a:gdLst>
                <a:gd name="T0" fmla="*/ 1 w 92"/>
                <a:gd name="T1" fmla="*/ 1 h 94"/>
                <a:gd name="T2" fmla="*/ 1 w 92"/>
                <a:gd name="T3" fmla="*/ 1 h 94"/>
                <a:gd name="T4" fmla="*/ 1 w 92"/>
                <a:gd name="T5" fmla="*/ 0 h 94"/>
                <a:gd name="T6" fmla="*/ 0 w 92"/>
                <a:gd name="T7" fmla="*/ 1 h 94"/>
                <a:gd name="T8" fmla="*/ 1 w 92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"/>
                <a:gd name="T16" fmla="*/ 0 h 94"/>
                <a:gd name="T17" fmla="*/ 92 w 92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" h="94">
                  <a:moveTo>
                    <a:pt x="80" y="94"/>
                  </a:moveTo>
                  <a:lnTo>
                    <a:pt x="92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0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2" name="Freeform 260"/>
            <p:cNvSpPr>
              <a:spLocks/>
            </p:cNvSpPr>
            <p:nvPr/>
          </p:nvSpPr>
          <p:spPr bwMode="auto">
            <a:xfrm>
              <a:off x="4121" y="3148"/>
              <a:ext cx="50" cy="49"/>
            </a:xfrm>
            <a:custGeom>
              <a:avLst/>
              <a:gdLst>
                <a:gd name="T0" fmla="*/ 0 w 94"/>
                <a:gd name="T1" fmla="*/ 1 h 94"/>
                <a:gd name="T2" fmla="*/ 1 w 94"/>
                <a:gd name="T3" fmla="*/ 1 h 94"/>
                <a:gd name="T4" fmla="*/ 1 w 94"/>
                <a:gd name="T5" fmla="*/ 1 h 94"/>
                <a:gd name="T6" fmla="*/ 1 w 94"/>
                <a:gd name="T7" fmla="*/ 0 h 94"/>
                <a:gd name="T8" fmla="*/ 0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0" y="80"/>
                  </a:moveTo>
                  <a:lnTo>
                    <a:pt x="14" y="94"/>
                  </a:lnTo>
                  <a:lnTo>
                    <a:pt x="94" y="13"/>
                  </a:lnTo>
                  <a:lnTo>
                    <a:pt x="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3" name="Rectangle 261"/>
            <p:cNvSpPr>
              <a:spLocks noChangeArrowheads="1"/>
            </p:cNvSpPr>
            <p:nvPr/>
          </p:nvSpPr>
          <p:spPr bwMode="auto">
            <a:xfrm>
              <a:off x="4124" y="3208"/>
              <a:ext cx="4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24" name="Rectangle 262"/>
            <p:cNvSpPr>
              <a:spLocks noChangeArrowheads="1"/>
            </p:cNvSpPr>
            <p:nvPr/>
          </p:nvSpPr>
          <p:spPr bwMode="auto">
            <a:xfrm>
              <a:off x="4139" y="3353"/>
              <a:ext cx="14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25" name="Freeform 263"/>
            <p:cNvSpPr>
              <a:spLocks/>
            </p:cNvSpPr>
            <p:nvPr/>
          </p:nvSpPr>
          <p:spPr bwMode="auto">
            <a:xfrm>
              <a:off x="4089" y="3228"/>
              <a:ext cx="63" cy="127"/>
            </a:xfrm>
            <a:custGeom>
              <a:avLst/>
              <a:gdLst>
                <a:gd name="T0" fmla="*/ 1 w 115"/>
                <a:gd name="T1" fmla="*/ 1 h 247"/>
                <a:gd name="T2" fmla="*/ 1 w 115"/>
                <a:gd name="T3" fmla="*/ 1 h 247"/>
                <a:gd name="T4" fmla="*/ 1 w 115"/>
                <a:gd name="T5" fmla="*/ 0 h 247"/>
                <a:gd name="T6" fmla="*/ 0 w 115"/>
                <a:gd name="T7" fmla="*/ 1 h 247"/>
                <a:gd name="T8" fmla="*/ 1 w 115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247"/>
                <a:gd name="T17" fmla="*/ 115 w 115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247">
                  <a:moveTo>
                    <a:pt x="93" y="247"/>
                  </a:moveTo>
                  <a:lnTo>
                    <a:pt x="115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3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6" name="Freeform 264"/>
            <p:cNvSpPr>
              <a:spLocks/>
            </p:cNvSpPr>
            <p:nvPr/>
          </p:nvSpPr>
          <p:spPr bwMode="auto">
            <a:xfrm>
              <a:off x="4139" y="3351"/>
              <a:ext cx="14" cy="4"/>
            </a:xfrm>
            <a:custGeom>
              <a:avLst/>
              <a:gdLst>
                <a:gd name="T0" fmla="*/ 1 w 24"/>
                <a:gd name="T1" fmla="*/ 1 h 8"/>
                <a:gd name="T2" fmla="*/ 1 w 24"/>
                <a:gd name="T3" fmla="*/ 1 h 8"/>
                <a:gd name="T4" fmla="*/ 1 w 24"/>
                <a:gd name="T5" fmla="*/ 0 h 8"/>
                <a:gd name="T6" fmla="*/ 0 w 24"/>
                <a:gd name="T7" fmla="*/ 1 h 8"/>
                <a:gd name="T8" fmla="*/ 0 w 24"/>
                <a:gd name="T9" fmla="*/ 1 h 8"/>
                <a:gd name="T10" fmla="*/ 1 w 24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8"/>
                <a:gd name="T20" fmla="*/ 24 w 24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8">
                  <a:moveTo>
                    <a:pt x="24" y="3"/>
                  </a:moveTo>
                  <a:lnTo>
                    <a:pt x="24" y="5"/>
                  </a:lnTo>
                  <a:lnTo>
                    <a:pt x="22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7" name="Freeform 265"/>
            <p:cNvSpPr>
              <a:spLocks/>
            </p:cNvSpPr>
            <p:nvPr/>
          </p:nvSpPr>
          <p:spPr bwMode="auto">
            <a:xfrm>
              <a:off x="4337" y="3148"/>
              <a:ext cx="51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8" name="Freeform 266"/>
            <p:cNvSpPr>
              <a:spLocks/>
            </p:cNvSpPr>
            <p:nvPr/>
          </p:nvSpPr>
          <p:spPr bwMode="auto">
            <a:xfrm>
              <a:off x="4337" y="3148"/>
              <a:ext cx="52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29" name="Rectangle 267"/>
            <p:cNvSpPr>
              <a:spLocks noChangeArrowheads="1"/>
            </p:cNvSpPr>
            <p:nvPr/>
          </p:nvSpPr>
          <p:spPr bwMode="auto">
            <a:xfrm>
              <a:off x="4340" y="3208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30" name="Rectangle 268"/>
            <p:cNvSpPr>
              <a:spLocks noChangeArrowheads="1"/>
            </p:cNvSpPr>
            <p:nvPr/>
          </p:nvSpPr>
          <p:spPr bwMode="auto">
            <a:xfrm>
              <a:off x="4357" y="3353"/>
              <a:ext cx="12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31" name="Freeform 269"/>
            <p:cNvSpPr>
              <a:spLocks/>
            </p:cNvSpPr>
            <p:nvPr/>
          </p:nvSpPr>
          <p:spPr bwMode="auto">
            <a:xfrm>
              <a:off x="4305" y="3228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32" name="Freeform 270"/>
            <p:cNvSpPr>
              <a:spLocks/>
            </p:cNvSpPr>
            <p:nvPr/>
          </p:nvSpPr>
          <p:spPr bwMode="auto">
            <a:xfrm>
              <a:off x="4357" y="3351"/>
              <a:ext cx="12" cy="4"/>
            </a:xfrm>
            <a:custGeom>
              <a:avLst/>
              <a:gdLst>
                <a:gd name="T0" fmla="*/ 0 w 25"/>
                <a:gd name="T1" fmla="*/ 1 h 8"/>
                <a:gd name="T2" fmla="*/ 0 w 25"/>
                <a:gd name="T3" fmla="*/ 1 h 8"/>
                <a:gd name="T4" fmla="*/ 0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0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33" name="Rectangle 271"/>
            <p:cNvSpPr>
              <a:spLocks noChangeArrowheads="1"/>
            </p:cNvSpPr>
            <p:nvPr/>
          </p:nvSpPr>
          <p:spPr bwMode="auto">
            <a:xfrm>
              <a:off x="2659" y="1454"/>
              <a:ext cx="13" cy="1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34" name="Freeform 272"/>
            <p:cNvSpPr>
              <a:spLocks/>
            </p:cNvSpPr>
            <p:nvPr/>
          </p:nvSpPr>
          <p:spPr bwMode="auto">
            <a:xfrm>
              <a:off x="2609" y="1329"/>
              <a:ext cx="62" cy="128"/>
            </a:xfrm>
            <a:custGeom>
              <a:avLst/>
              <a:gdLst>
                <a:gd name="T0" fmla="*/ 1 w 116"/>
                <a:gd name="T1" fmla="*/ 1 h 247"/>
                <a:gd name="T2" fmla="*/ 1 w 116"/>
                <a:gd name="T3" fmla="*/ 1 h 247"/>
                <a:gd name="T4" fmla="*/ 1 w 116"/>
                <a:gd name="T5" fmla="*/ 0 h 247"/>
                <a:gd name="T6" fmla="*/ 0 w 116"/>
                <a:gd name="T7" fmla="*/ 1 h 247"/>
                <a:gd name="T8" fmla="*/ 1 w 116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7"/>
                <a:gd name="T17" fmla="*/ 116 w 116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7">
                  <a:moveTo>
                    <a:pt x="93" y="247"/>
                  </a:moveTo>
                  <a:lnTo>
                    <a:pt x="116" y="238"/>
                  </a:lnTo>
                  <a:lnTo>
                    <a:pt x="23" y="0"/>
                  </a:lnTo>
                  <a:lnTo>
                    <a:pt x="0" y="8"/>
                  </a:lnTo>
                  <a:lnTo>
                    <a:pt x="93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35" name="Freeform 273"/>
            <p:cNvSpPr>
              <a:spLocks/>
            </p:cNvSpPr>
            <p:nvPr/>
          </p:nvSpPr>
          <p:spPr bwMode="auto">
            <a:xfrm>
              <a:off x="2659" y="1453"/>
              <a:ext cx="13" cy="4"/>
            </a:xfrm>
            <a:custGeom>
              <a:avLst/>
              <a:gdLst>
                <a:gd name="T0" fmla="*/ 1 w 25"/>
                <a:gd name="T1" fmla="*/ 0 h 9"/>
                <a:gd name="T2" fmla="*/ 1 w 25"/>
                <a:gd name="T3" fmla="*/ 0 h 9"/>
                <a:gd name="T4" fmla="*/ 1 w 25"/>
                <a:gd name="T5" fmla="*/ 0 h 9"/>
                <a:gd name="T6" fmla="*/ 0 w 25"/>
                <a:gd name="T7" fmla="*/ 0 h 9"/>
                <a:gd name="T8" fmla="*/ 0 w 25"/>
                <a:gd name="T9" fmla="*/ 0 h 9"/>
                <a:gd name="T10" fmla="*/ 1 w 25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9"/>
                <a:gd name="T20" fmla="*/ 25 w 2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9">
                  <a:moveTo>
                    <a:pt x="25" y="4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36" name="Rectangle 274"/>
            <p:cNvSpPr>
              <a:spLocks noChangeArrowheads="1"/>
            </p:cNvSpPr>
            <p:nvPr/>
          </p:nvSpPr>
          <p:spPr bwMode="auto">
            <a:xfrm>
              <a:off x="3266" y="1454"/>
              <a:ext cx="15" cy="1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37" name="Freeform 275"/>
            <p:cNvSpPr>
              <a:spLocks/>
            </p:cNvSpPr>
            <p:nvPr/>
          </p:nvSpPr>
          <p:spPr bwMode="auto">
            <a:xfrm>
              <a:off x="3217" y="1329"/>
              <a:ext cx="63" cy="128"/>
            </a:xfrm>
            <a:custGeom>
              <a:avLst/>
              <a:gdLst>
                <a:gd name="T0" fmla="*/ 1 w 116"/>
                <a:gd name="T1" fmla="*/ 1 h 247"/>
                <a:gd name="T2" fmla="*/ 1 w 116"/>
                <a:gd name="T3" fmla="*/ 1 h 247"/>
                <a:gd name="T4" fmla="*/ 1 w 116"/>
                <a:gd name="T5" fmla="*/ 0 h 247"/>
                <a:gd name="T6" fmla="*/ 0 w 116"/>
                <a:gd name="T7" fmla="*/ 1 h 247"/>
                <a:gd name="T8" fmla="*/ 1 w 116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47"/>
                <a:gd name="T17" fmla="*/ 116 w 116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47">
                  <a:moveTo>
                    <a:pt x="93" y="247"/>
                  </a:moveTo>
                  <a:lnTo>
                    <a:pt x="116" y="238"/>
                  </a:lnTo>
                  <a:lnTo>
                    <a:pt x="23" y="0"/>
                  </a:lnTo>
                  <a:lnTo>
                    <a:pt x="0" y="8"/>
                  </a:lnTo>
                  <a:lnTo>
                    <a:pt x="93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38" name="Freeform 276"/>
            <p:cNvSpPr>
              <a:spLocks/>
            </p:cNvSpPr>
            <p:nvPr/>
          </p:nvSpPr>
          <p:spPr bwMode="auto">
            <a:xfrm>
              <a:off x="3266" y="1453"/>
              <a:ext cx="15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4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39" name="Rectangle 277"/>
            <p:cNvSpPr>
              <a:spLocks noChangeArrowheads="1"/>
            </p:cNvSpPr>
            <p:nvPr/>
          </p:nvSpPr>
          <p:spPr bwMode="auto">
            <a:xfrm>
              <a:off x="4649" y="1570"/>
              <a:ext cx="14" cy="1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40" name="Freeform 278"/>
            <p:cNvSpPr>
              <a:spLocks/>
            </p:cNvSpPr>
            <p:nvPr/>
          </p:nvSpPr>
          <p:spPr bwMode="auto">
            <a:xfrm>
              <a:off x="3073" y="1564"/>
              <a:ext cx="1583" cy="24"/>
            </a:xfrm>
            <a:custGeom>
              <a:avLst/>
              <a:gdLst>
                <a:gd name="T0" fmla="*/ 1 w 2900"/>
                <a:gd name="T1" fmla="*/ 24 h 24"/>
                <a:gd name="T2" fmla="*/ 1 w 2900"/>
                <a:gd name="T3" fmla="*/ 0 h 24"/>
                <a:gd name="T4" fmla="*/ 1 w 2900"/>
                <a:gd name="T5" fmla="*/ 0 h 24"/>
                <a:gd name="T6" fmla="*/ 1 w 2900"/>
                <a:gd name="T7" fmla="*/ 0 h 24"/>
                <a:gd name="T8" fmla="*/ 1 w 2900"/>
                <a:gd name="T9" fmla="*/ 0 h 24"/>
                <a:gd name="T10" fmla="*/ 0 w 2900"/>
                <a:gd name="T11" fmla="*/ 0 h 24"/>
                <a:gd name="T12" fmla="*/ 0 w 2900"/>
                <a:gd name="T13" fmla="*/ 24 h 24"/>
                <a:gd name="T14" fmla="*/ 1 w 2900"/>
                <a:gd name="T15" fmla="*/ 24 h 24"/>
                <a:gd name="T16" fmla="*/ 1 w 2900"/>
                <a:gd name="T17" fmla="*/ 24 h 24"/>
                <a:gd name="T18" fmla="*/ 1 w 2900"/>
                <a:gd name="T19" fmla="*/ 24 h 24"/>
                <a:gd name="T20" fmla="*/ 1 w 2900"/>
                <a:gd name="T21" fmla="*/ 24 h 2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00"/>
                <a:gd name="T34" fmla="*/ 0 h 24"/>
                <a:gd name="T35" fmla="*/ 2900 w 2900"/>
                <a:gd name="T36" fmla="*/ 24 h 2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00" h="24">
                  <a:moveTo>
                    <a:pt x="2900" y="24"/>
                  </a:moveTo>
                  <a:lnTo>
                    <a:pt x="2900" y="0"/>
                  </a:lnTo>
                  <a:lnTo>
                    <a:pt x="2174" y="0"/>
                  </a:lnTo>
                  <a:lnTo>
                    <a:pt x="1449" y="0"/>
                  </a:lnTo>
                  <a:lnTo>
                    <a:pt x="724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724" y="24"/>
                  </a:lnTo>
                  <a:lnTo>
                    <a:pt x="1449" y="24"/>
                  </a:lnTo>
                  <a:lnTo>
                    <a:pt x="2174" y="24"/>
                  </a:lnTo>
                  <a:lnTo>
                    <a:pt x="290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1" name="Freeform 279"/>
            <p:cNvSpPr>
              <a:spLocks/>
            </p:cNvSpPr>
            <p:nvPr/>
          </p:nvSpPr>
          <p:spPr bwMode="auto">
            <a:xfrm>
              <a:off x="4649" y="1564"/>
              <a:ext cx="14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0 h 24"/>
                <a:gd name="T4" fmla="*/ 1 w 24"/>
                <a:gd name="T5" fmla="*/ 0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24" y="12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12" y="24"/>
                  </a:lnTo>
                  <a:lnTo>
                    <a:pt x="0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2" name="Rectangle 280"/>
            <p:cNvSpPr>
              <a:spLocks noChangeArrowheads="1"/>
            </p:cNvSpPr>
            <p:nvPr/>
          </p:nvSpPr>
          <p:spPr bwMode="auto">
            <a:xfrm>
              <a:off x="3066" y="1454"/>
              <a:ext cx="14" cy="11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43" name="Freeform 281"/>
            <p:cNvSpPr>
              <a:spLocks/>
            </p:cNvSpPr>
            <p:nvPr/>
          </p:nvSpPr>
          <p:spPr bwMode="auto">
            <a:xfrm>
              <a:off x="3066" y="1564"/>
              <a:ext cx="14" cy="12"/>
            </a:xfrm>
            <a:custGeom>
              <a:avLst/>
              <a:gdLst>
                <a:gd name="T0" fmla="*/ 1 w 24"/>
                <a:gd name="T1" fmla="*/ 1 h 24"/>
                <a:gd name="T2" fmla="*/ 0 w 24"/>
                <a:gd name="T3" fmla="*/ 1 h 24"/>
                <a:gd name="T4" fmla="*/ 0 w 24"/>
                <a:gd name="T5" fmla="*/ 1 h 24"/>
                <a:gd name="T6" fmla="*/ 1 w 24"/>
                <a:gd name="T7" fmla="*/ 1 h 24"/>
                <a:gd name="T8" fmla="*/ 1 w 24"/>
                <a:gd name="T9" fmla="*/ 0 h 24"/>
                <a:gd name="T10" fmla="*/ 1 w 24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12" y="24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12" y="0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4" name="Freeform 282"/>
            <p:cNvSpPr>
              <a:spLocks/>
            </p:cNvSpPr>
            <p:nvPr/>
          </p:nvSpPr>
          <p:spPr bwMode="auto">
            <a:xfrm>
              <a:off x="3014" y="1329"/>
              <a:ext cx="65" cy="128"/>
            </a:xfrm>
            <a:custGeom>
              <a:avLst/>
              <a:gdLst>
                <a:gd name="T0" fmla="*/ 1 w 118"/>
                <a:gd name="T1" fmla="*/ 1 h 247"/>
                <a:gd name="T2" fmla="*/ 1 w 118"/>
                <a:gd name="T3" fmla="*/ 1 h 247"/>
                <a:gd name="T4" fmla="*/ 1 w 118"/>
                <a:gd name="T5" fmla="*/ 0 h 247"/>
                <a:gd name="T6" fmla="*/ 0 w 118"/>
                <a:gd name="T7" fmla="*/ 1 h 247"/>
                <a:gd name="T8" fmla="*/ 1 w 118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247"/>
                <a:gd name="T17" fmla="*/ 118 w 118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247">
                  <a:moveTo>
                    <a:pt x="95" y="247"/>
                  </a:moveTo>
                  <a:lnTo>
                    <a:pt x="118" y="238"/>
                  </a:lnTo>
                  <a:lnTo>
                    <a:pt x="23" y="0"/>
                  </a:lnTo>
                  <a:lnTo>
                    <a:pt x="0" y="8"/>
                  </a:lnTo>
                  <a:lnTo>
                    <a:pt x="95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5" name="Freeform 283"/>
            <p:cNvSpPr>
              <a:spLocks/>
            </p:cNvSpPr>
            <p:nvPr/>
          </p:nvSpPr>
          <p:spPr bwMode="auto">
            <a:xfrm>
              <a:off x="3066" y="1453"/>
              <a:ext cx="14" cy="4"/>
            </a:xfrm>
            <a:custGeom>
              <a:avLst/>
              <a:gdLst>
                <a:gd name="T0" fmla="*/ 1 w 24"/>
                <a:gd name="T1" fmla="*/ 0 h 9"/>
                <a:gd name="T2" fmla="*/ 1 w 24"/>
                <a:gd name="T3" fmla="*/ 0 h 9"/>
                <a:gd name="T4" fmla="*/ 1 w 24"/>
                <a:gd name="T5" fmla="*/ 0 h 9"/>
                <a:gd name="T6" fmla="*/ 0 w 24"/>
                <a:gd name="T7" fmla="*/ 0 h 9"/>
                <a:gd name="T8" fmla="*/ 0 w 24"/>
                <a:gd name="T9" fmla="*/ 0 h 9"/>
                <a:gd name="T10" fmla="*/ 1 w 24"/>
                <a:gd name="T11" fmla="*/ 0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9"/>
                <a:gd name="T20" fmla="*/ 24 w 24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9">
                  <a:moveTo>
                    <a:pt x="24" y="4"/>
                  </a:moveTo>
                  <a:lnTo>
                    <a:pt x="24" y="5"/>
                  </a:lnTo>
                  <a:lnTo>
                    <a:pt x="23" y="0"/>
                  </a:lnTo>
                  <a:lnTo>
                    <a:pt x="0" y="9"/>
                  </a:lnTo>
                  <a:lnTo>
                    <a:pt x="0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6" name="Rectangle 284"/>
            <p:cNvSpPr>
              <a:spLocks noChangeArrowheads="1"/>
            </p:cNvSpPr>
            <p:nvPr/>
          </p:nvSpPr>
          <p:spPr bwMode="auto">
            <a:xfrm>
              <a:off x="2629" y="2333"/>
              <a:ext cx="12" cy="12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47" name="Freeform 285"/>
            <p:cNvSpPr>
              <a:spLocks/>
            </p:cNvSpPr>
            <p:nvPr/>
          </p:nvSpPr>
          <p:spPr bwMode="auto">
            <a:xfrm>
              <a:off x="1555" y="2325"/>
              <a:ext cx="1080" cy="14"/>
            </a:xfrm>
            <a:custGeom>
              <a:avLst/>
              <a:gdLst>
                <a:gd name="T0" fmla="*/ 1 w 1978"/>
                <a:gd name="T1" fmla="*/ 1 h 26"/>
                <a:gd name="T2" fmla="*/ 1 w 1978"/>
                <a:gd name="T3" fmla="*/ 1 h 26"/>
                <a:gd name="T4" fmla="*/ 1 w 1978"/>
                <a:gd name="T5" fmla="*/ 0 h 26"/>
                <a:gd name="T6" fmla="*/ 0 w 1978"/>
                <a:gd name="T7" fmla="*/ 0 h 26"/>
                <a:gd name="T8" fmla="*/ 0 w 1978"/>
                <a:gd name="T9" fmla="*/ 1 h 26"/>
                <a:gd name="T10" fmla="*/ 1 w 1978"/>
                <a:gd name="T11" fmla="*/ 1 h 26"/>
                <a:gd name="T12" fmla="*/ 1 w 1978"/>
                <a:gd name="T13" fmla="*/ 1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78"/>
                <a:gd name="T22" fmla="*/ 0 h 26"/>
                <a:gd name="T23" fmla="*/ 1978 w 1978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78" h="26">
                  <a:moveTo>
                    <a:pt x="1978" y="26"/>
                  </a:moveTo>
                  <a:lnTo>
                    <a:pt x="1978" y="2"/>
                  </a:lnTo>
                  <a:lnTo>
                    <a:pt x="988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988" y="24"/>
                  </a:lnTo>
                  <a:lnTo>
                    <a:pt x="197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8" name="Freeform 286"/>
            <p:cNvSpPr>
              <a:spLocks/>
            </p:cNvSpPr>
            <p:nvPr/>
          </p:nvSpPr>
          <p:spPr bwMode="auto">
            <a:xfrm>
              <a:off x="2629" y="2326"/>
              <a:ext cx="12" cy="13"/>
            </a:xfrm>
            <a:custGeom>
              <a:avLst/>
              <a:gdLst>
                <a:gd name="T0" fmla="*/ 0 w 25"/>
                <a:gd name="T1" fmla="*/ 1 h 24"/>
                <a:gd name="T2" fmla="*/ 0 w 25"/>
                <a:gd name="T3" fmla="*/ 0 h 24"/>
                <a:gd name="T4" fmla="*/ 0 w 25"/>
                <a:gd name="T5" fmla="*/ 0 h 24"/>
                <a:gd name="T6" fmla="*/ 0 w 25"/>
                <a:gd name="T7" fmla="*/ 1 h 24"/>
                <a:gd name="T8" fmla="*/ 0 w 25"/>
                <a:gd name="T9" fmla="*/ 1 h 24"/>
                <a:gd name="T10" fmla="*/ 0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2" y="0"/>
                  </a:lnTo>
                  <a:lnTo>
                    <a:pt x="12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49" name="Rectangle 287"/>
            <p:cNvSpPr>
              <a:spLocks noChangeArrowheads="1"/>
            </p:cNvSpPr>
            <p:nvPr/>
          </p:nvSpPr>
          <p:spPr bwMode="auto">
            <a:xfrm>
              <a:off x="1549" y="2332"/>
              <a:ext cx="12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50" name="Freeform 288"/>
            <p:cNvSpPr>
              <a:spLocks/>
            </p:cNvSpPr>
            <p:nvPr/>
          </p:nvSpPr>
          <p:spPr bwMode="auto">
            <a:xfrm>
              <a:off x="1549" y="2325"/>
              <a:ext cx="12" cy="13"/>
            </a:xfrm>
            <a:custGeom>
              <a:avLst/>
              <a:gdLst>
                <a:gd name="T0" fmla="*/ 0 w 25"/>
                <a:gd name="T1" fmla="*/ 0 h 24"/>
                <a:gd name="T2" fmla="*/ 0 w 25"/>
                <a:gd name="T3" fmla="*/ 0 h 24"/>
                <a:gd name="T4" fmla="*/ 0 w 25"/>
                <a:gd name="T5" fmla="*/ 1 h 24"/>
                <a:gd name="T6" fmla="*/ 0 w 25"/>
                <a:gd name="T7" fmla="*/ 1 h 24"/>
                <a:gd name="T8" fmla="*/ 0 w 25"/>
                <a:gd name="T9" fmla="*/ 1 h 24"/>
                <a:gd name="T10" fmla="*/ 0 w 25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51" name="Oval 289"/>
            <p:cNvSpPr>
              <a:spLocks noChangeArrowheads="1"/>
            </p:cNvSpPr>
            <p:nvPr/>
          </p:nvSpPr>
          <p:spPr bwMode="auto">
            <a:xfrm>
              <a:off x="1499" y="2692"/>
              <a:ext cx="110" cy="102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52" name="Oval 290"/>
            <p:cNvSpPr>
              <a:spLocks noChangeArrowheads="1"/>
            </p:cNvSpPr>
            <p:nvPr/>
          </p:nvSpPr>
          <p:spPr bwMode="auto">
            <a:xfrm>
              <a:off x="1500" y="2693"/>
              <a:ext cx="109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53" name="Rectangle 291"/>
            <p:cNvSpPr>
              <a:spLocks noChangeArrowheads="1"/>
            </p:cNvSpPr>
            <p:nvPr/>
          </p:nvSpPr>
          <p:spPr bwMode="auto">
            <a:xfrm>
              <a:off x="4944" y="2332"/>
              <a:ext cx="13" cy="12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54" name="Rectangle 292"/>
            <p:cNvSpPr>
              <a:spLocks noChangeArrowheads="1"/>
            </p:cNvSpPr>
            <p:nvPr/>
          </p:nvSpPr>
          <p:spPr bwMode="auto">
            <a:xfrm>
              <a:off x="4364" y="2325"/>
              <a:ext cx="586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55" name="Freeform 293"/>
            <p:cNvSpPr>
              <a:spLocks/>
            </p:cNvSpPr>
            <p:nvPr/>
          </p:nvSpPr>
          <p:spPr bwMode="auto">
            <a:xfrm>
              <a:off x="4944" y="2325"/>
              <a:ext cx="13" cy="13"/>
            </a:xfrm>
            <a:custGeom>
              <a:avLst/>
              <a:gdLst>
                <a:gd name="T0" fmla="*/ 1 w 25"/>
                <a:gd name="T1" fmla="*/ 1 h 24"/>
                <a:gd name="T2" fmla="*/ 1 w 25"/>
                <a:gd name="T3" fmla="*/ 0 h 24"/>
                <a:gd name="T4" fmla="*/ 1 w 25"/>
                <a:gd name="T5" fmla="*/ 0 h 24"/>
                <a:gd name="T6" fmla="*/ 1 w 25"/>
                <a:gd name="T7" fmla="*/ 1 h 24"/>
                <a:gd name="T8" fmla="*/ 0 w 25"/>
                <a:gd name="T9" fmla="*/ 1 h 24"/>
                <a:gd name="T10" fmla="*/ 1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2" y="0"/>
                  </a:lnTo>
                  <a:lnTo>
                    <a:pt x="12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56" name="Rectangle 294"/>
            <p:cNvSpPr>
              <a:spLocks noChangeArrowheads="1"/>
            </p:cNvSpPr>
            <p:nvPr/>
          </p:nvSpPr>
          <p:spPr bwMode="auto">
            <a:xfrm>
              <a:off x="4358" y="2332"/>
              <a:ext cx="12" cy="12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57" name="Freeform 295"/>
            <p:cNvSpPr>
              <a:spLocks/>
            </p:cNvSpPr>
            <p:nvPr/>
          </p:nvSpPr>
          <p:spPr bwMode="auto">
            <a:xfrm>
              <a:off x="4358" y="2325"/>
              <a:ext cx="12" cy="13"/>
            </a:xfrm>
            <a:custGeom>
              <a:avLst/>
              <a:gdLst>
                <a:gd name="T0" fmla="*/ 0 w 25"/>
                <a:gd name="T1" fmla="*/ 0 h 24"/>
                <a:gd name="T2" fmla="*/ 0 w 25"/>
                <a:gd name="T3" fmla="*/ 0 h 24"/>
                <a:gd name="T4" fmla="*/ 0 w 25"/>
                <a:gd name="T5" fmla="*/ 1 h 24"/>
                <a:gd name="T6" fmla="*/ 0 w 25"/>
                <a:gd name="T7" fmla="*/ 1 h 24"/>
                <a:gd name="T8" fmla="*/ 0 w 25"/>
                <a:gd name="T9" fmla="*/ 1 h 24"/>
                <a:gd name="T10" fmla="*/ 0 w 25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58" name="Freeform 296"/>
            <p:cNvSpPr>
              <a:spLocks/>
            </p:cNvSpPr>
            <p:nvPr/>
          </p:nvSpPr>
          <p:spPr bwMode="auto">
            <a:xfrm>
              <a:off x="4029" y="2333"/>
              <a:ext cx="14" cy="121"/>
            </a:xfrm>
            <a:custGeom>
              <a:avLst/>
              <a:gdLst>
                <a:gd name="T0" fmla="*/ 0 w 27"/>
                <a:gd name="T1" fmla="*/ 1 h 233"/>
                <a:gd name="T2" fmla="*/ 1 w 27"/>
                <a:gd name="T3" fmla="*/ 1 h 233"/>
                <a:gd name="T4" fmla="*/ 1 w 27"/>
                <a:gd name="T5" fmla="*/ 0 h 233"/>
                <a:gd name="T6" fmla="*/ 1 w 27"/>
                <a:gd name="T7" fmla="*/ 0 h 233"/>
                <a:gd name="T8" fmla="*/ 0 w 27"/>
                <a:gd name="T9" fmla="*/ 1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233"/>
                <a:gd name="T17" fmla="*/ 27 w 27"/>
                <a:gd name="T18" fmla="*/ 233 h 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233">
                  <a:moveTo>
                    <a:pt x="0" y="233"/>
                  </a:moveTo>
                  <a:lnTo>
                    <a:pt x="25" y="233"/>
                  </a:lnTo>
                  <a:lnTo>
                    <a:pt x="27" y="0"/>
                  </a:lnTo>
                  <a:lnTo>
                    <a:pt x="2" y="0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59" name="Freeform 297"/>
            <p:cNvSpPr>
              <a:spLocks/>
            </p:cNvSpPr>
            <p:nvPr/>
          </p:nvSpPr>
          <p:spPr bwMode="auto">
            <a:xfrm>
              <a:off x="2950" y="2325"/>
              <a:ext cx="1086" cy="14"/>
            </a:xfrm>
            <a:custGeom>
              <a:avLst/>
              <a:gdLst>
                <a:gd name="T0" fmla="*/ 1 w 1988"/>
                <a:gd name="T1" fmla="*/ 1 h 26"/>
                <a:gd name="T2" fmla="*/ 1 w 1988"/>
                <a:gd name="T3" fmla="*/ 1 h 26"/>
                <a:gd name="T4" fmla="*/ 1 w 1988"/>
                <a:gd name="T5" fmla="*/ 0 h 26"/>
                <a:gd name="T6" fmla="*/ 0 w 1988"/>
                <a:gd name="T7" fmla="*/ 0 h 26"/>
                <a:gd name="T8" fmla="*/ 0 w 1988"/>
                <a:gd name="T9" fmla="*/ 1 h 26"/>
                <a:gd name="T10" fmla="*/ 1 w 1988"/>
                <a:gd name="T11" fmla="*/ 1 h 26"/>
                <a:gd name="T12" fmla="*/ 1 w 1988"/>
                <a:gd name="T13" fmla="*/ 1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88"/>
                <a:gd name="T22" fmla="*/ 0 h 26"/>
                <a:gd name="T23" fmla="*/ 1988 w 1988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88" h="26">
                  <a:moveTo>
                    <a:pt x="1988" y="26"/>
                  </a:moveTo>
                  <a:lnTo>
                    <a:pt x="1988" y="2"/>
                  </a:lnTo>
                  <a:lnTo>
                    <a:pt x="993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993" y="24"/>
                  </a:lnTo>
                  <a:lnTo>
                    <a:pt x="198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60" name="Freeform 298"/>
            <p:cNvSpPr>
              <a:spLocks/>
            </p:cNvSpPr>
            <p:nvPr/>
          </p:nvSpPr>
          <p:spPr bwMode="auto">
            <a:xfrm>
              <a:off x="4030" y="2326"/>
              <a:ext cx="13" cy="13"/>
            </a:xfrm>
            <a:custGeom>
              <a:avLst/>
              <a:gdLst>
                <a:gd name="T0" fmla="*/ 1 w 25"/>
                <a:gd name="T1" fmla="*/ 1 h 24"/>
                <a:gd name="T2" fmla="*/ 1 w 25"/>
                <a:gd name="T3" fmla="*/ 0 h 24"/>
                <a:gd name="T4" fmla="*/ 1 w 25"/>
                <a:gd name="T5" fmla="*/ 0 h 24"/>
                <a:gd name="T6" fmla="*/ 1 w 25"/>
                <a:gd name="T7" fmla="*/ 1 h 24"/>
                <a:gd name="T8" fmla="*/ 0 w 25"/>
                <a:gd name="T9" fmla="*/ 1 h 24"/>
                <a:gd name="T10" fmla="*/ 1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2" y="0"/>
                  </a:lnTo>
                  <a:lnTo>
                    <a:pt x="12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61" name="Rectangle 299"/>
            <p:cNvSpPr>
              <a:spLocks noChangeArrowheads="1"/>
            </p:cNvSpPr>
            <p:nvPr/>
          </p:nvSpPr>
          <p:spPr bwMode="auto">
            <a:xfrm>
              <a:off x="2944" y="2332"/>
              <a:ext cx="13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62" name="Freeform 300"/>
            <p:cNvSpPr>
              <a:spLocks/>
            </p:cNvSpPr>
            <p:nvPr/>
          </p:nvSpPr>
          <p:spPr bwMode="auto">
            <a:xfrm>
              <a:off x="2944" y="2325"/>
              <a:ext cx="13" cy="13"/>
            </a:xfrm>
            <a:custGeom>
              <a:avLst/>
              <a:gdLst>
                <a:gd name="T0" fmla="*/ 1 w 24"/>
                <a:gd name="T1" fmla="*/ 0 h 24"/>
                <a:gd name="T2" fmla="*/ 0 w 24"/>
                <a:gd name="T3" fmla="*/ 0 h 24"/>
                <a:gd name="T4" fmla="*/ 0 w 24"/>
                <a:gd name="T5" fmla="*/ 1 h 24"/>
                <a:gd name="T6" fmla="*/ 1 w 24"/>
                <a:gd name="T7" fmla="*/ 1 h 24"/>
                <a:gd name="T8" fmla="*/ 1 w 24"/>
                <a:gd name="T9" fmla="*/ 1 h 24"/>
                <a:gd name="T10" fmla="*/ 1 w 24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63" name="Rectangle 301"/>
            <p:cNvSpPr>
              <a:spLocks noChangeArrowheads="1"/>
            </p:cNvSpPr>
            <p:nvPr/>
          </p:nvSpPr>
          <p:spPr bwMode="auto">
            <a:xfrm>
              <a:off x="3066" y="1205"/>
              <a:ext cx="14" cy="1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64" name="Rectangle 302"/>
            <p:cNvSpPr>
              <a:spLocks noChangeArrowheads="1"/>
            </p:cNvSpPr>
            <p:nvPr/>
          </p:nvSpPr>
          <p:spPr bwMode="auto">
            <a:xfrm>
              <a:off x="2857" y="1199"/>
              <a:ext cx="21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65" name="Freeform 303"/>
            <p:cNvSpPr>
              <a:spLocks/>
            </p:cNvSpPr>
            <p:nvPr/>
          </p:nvSpPr>
          <p:spPr bwMode="auto">
            <a:xfrm>
              <a:off x="3066" y="1199"/>
              <a:ext cx="14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0 h 24"/>
                <a:gd name="T4" fmla="*/ 1 w 24"/>
                <a:gd name="T5" fmla="*/ 0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24" y="12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12" y="24"/>
                  </a:lnTo>
                  <a:lnTo>
                    <a:pt x="0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66" name="Rectangle 304"/>
            <p:cNvSpPr>
              <a:spLocks noChangeArrowheads="1"/>
            </p:cNvSpPr>
            <p:nvPr/>
          </p:nvSpPr>
          <p:spPr bwMode="auto">
            <a:xfrm>
              <a:off x="2849" y="1205"/>
              <a:ext cx="15" cy="3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67" name="Freeform 305"/>
            <p:cNvSpPr>
              <a:spLocks/>
            </p:cNvSpPr>
            <p:nvPr/>
          </p:nvSpPr>
          <p:spPr bwMode="auto">
            <a:xfrm>
              <a:off x="2849" y="1199"/>
              <a:ext cx="15" cy="12"/>
            </a:xfrm>
            <a:custGeom>
              <a:avLst/>
              <a:gdLst>
                <a:gd name="T0" fmla="*/ 1 w 24"/>
                <a:gd name="T1" fmla="*/ 0 h 24"/>
                <a:gd name="T2" fmla="*/ 0 w 24"/>
                <a:gd name="T3" fmla="*/ 0 h 24"/>
                <a:gd name="T4" fmla="*/ 0 w 24"/>
                <a:gd name="T5" fmla="*/ 1 h 24"/>
                <a:gd name="T6" fmla="*/ 1 w 24"/>
                <a:gd name="T7" fmla="*/ 1 h 24"/>
                <a:gd name="T8" fmla="*/ 1 w 24"/>
                <a:gd name="T9" fmla="*/ 1 h 24"/>
                <a:gd name="T10" fmla="*/ 1 w 24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68" name="Freeform 306"/>
            <p:cNvSpPr>
              <a:spLocks/>
            </p:cNvSpPr>
            <p:nvPr/>
          </p:nvSpPr>
          <p:spPr bwMode="auto">
            <a:xfrm>
              <a:off x="1662" y="1562"/>
              <a:ext cx="1196" cy="23"/>
            </a:xfrm>
            <a:custGeom>
              <a:avLst/>
              <a:gdLst>
                <a:gd name="T0" fmla="*/ 1 w 2188"/>
                <a:gd name="T1" fmla="*/ 12 h 24"/>
                <a:gd name="T2" fmla="*/ 1 w 2188"/>
                <a:gd name="T3" fmla="*/ 0 h 24"/>
                <a:gd name="T4" fmla="*/ 1 w 2188"/>
                <a:gd name="T5" fmla="*/ 0 h 24"/>
                <a:gd name="T6" fmla="*/ 0 w 2188"/>
                <a:gd name="T7" fmla="*/ 0 h 24"/>
                <a:gd name="T8" fmla="*/ 0 w 2188"/>
                <a:gd name="T9" fmla="*/ 12 h 24"/>
                <a:gd name="T10" fmla="*/ 1 w 2188"/>
                <a:gd name="T11" fmla="*/ 12 h 24"/>
                <a:gd name="T12" fmla="*/ 1 w 2188"/>
                <a:gd name="T13" fmla="*/ 12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88"/>
                <a:gd name="T22" fmla="*/ 0 h 24"/>
                <a:gd name="T23" fmla="*/ 2188 w 2188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88" h="24">
                  <a:moveTo>
                    <a:pt x="2188" y="24"/>
                  </a:moveTo>
                  <a:lnTo>
                    <a:pt x="2188" y="0"/>
                  </a:lnTo>
                  <a:lnTo>
                    <a:pt x="1093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1093" y="24"/>
                  </a:lnTo>
                  <a:lnTo>
                    <a:pt x="2188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69" name="Freeform 307"/>
            <p:cNvSpPr>
              <a:spLocks/>
            </p:cNvSpPr>
            <p:nvPr/>
          </p:nvSpPr>
          <p:spPr bwMode="auto">
            <a:xfrm>
              <a:off x="2849" y="1564"/>
              <a:ext cx="15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0 h 24"/>
                <a:gd name="T8" fmla="*/ 0 w 24"/>
                <a:gd name="T9" fmla="*/ 1 h 24"/>
                <a:gd name="T10" fmla="*/ 1 w 24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24" y="12"/>
                  </a:moveTo>
                  <a:lnTo>
                    <a:pt x="24" y="24"/>
                  </a:lnTo>
                  <a:lnTo>
                    <a:pt x="12" y="24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70" name="Freeform 308"/>
            <p:cNvSpPr>
              <a:spLocks/>
            </p:cNvSpPr>
            <p:nvPr/>
          </p:nvSpPr>
          <p:spPr bwMode="auto">
            <a:xfrm>
              <a:off x="1655" y="1570"/>
              <a:ext cx="14" cy="120"/>
            </a:xfrm>
            <a:custGeom>
              <a:avLst/>
              <a:gdLst>
                <a:gd name="T0" fmla="*/ 1 w 26"/>
                <a:gd name="T1" fmla="*/ 0 h 233"/>
                <a:gd name="T2" fmla="*/ 0 w 26"/>
                <a:gd name="T3" fmla="*/ 0 h 233"/>
                <a:gd name="T4" fmla="*/ 1 w 26"/>
                <a:gd name="T5" fmla="*/ 1 h 233"/>
                <a:gd name="T6" fmla="*/ 1 w 26"/>
                <a:gd name="T7" fmla="*/ 1 h 233"/>
                <a:gd name="T8" fmla="*/ 1 w 26"/>
                <a:gd name="T9" fmla="*/ 0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33"/>
                <a:gd name="T17" fmla="*/ 26 w 26"/>
                <a:gd name="T18" fmla="*/ 233 h 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33">
                  <a:moveTo>
                    <a:pt x="24" y="0"/>
                  </a:moveTo>
                  <a:lnTo>
                    <a:pt x="0" y="0"/>
                  </a:lnTo>
                  <a:lnTo>
                    <a:pt x="1" y="233"/>
                  </a:lnTo>
                  <a:lnTo>
                    <a:pt x="26" y="23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71" name="Freeform 309"/>
            <p:cNvSpPr>
              <a:spLocks/>
            </p:cNvSpPr>
            <p:nvPr/>
          </p:nvSpPr>
          <p:spPr bwMode="auto">
            <a:xfrm>
              <a:off x="1655" y="1564"/>
              <a:ext cx="14" cy="12"/>
            </a:xfrm>
            <a:custGeom>
              <a:avLst/>
              <a:gdLst>
                <a:gd name="T0" fmla="*/ 1 w 24"/>
                <a:gd name="T1" fmla="*/ 0 h 24"/>
                <a:gd name="T2" fmla="*/ 0 w 24"/>
                <a:gd name="T3" fmla="*/ 0 h 24"/>
                <a:gd name="T4" fmla="*/ 0 w 24"/>
                <a:gd name="T5" fmla="*/ 1 h 24"/>
                <a:gd name="T6" fmla="*/ 1 w 24"/>
                <a:gd name="T7" fmla="*/ 1 h 24"/>
                <a:gd name="T8" fmla="*/ 1 w 24"/>
                <a:gd name="T9" fmla="*/ 1 h 24"/>
                <a:gd name="T10" fmla="*/ 1 w 24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72" name="Rectangle 310"/>
            <p:cNvSpPr>
              <a:spLocks noChangeArrowheads="1"/>
            </p:cNvSpPr>
            <p:nvPr/>
          </p:nvSpPr>
          <p:spPr bwMode="auto">
            <a:xfrm>
              <a:off x="4712" y="2480"/>
              <a:ext cx="8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3" name="Rectangle 311"/>
            <p:cNvSpPr>
              <a:spLocks noChangeArrowheads="1"/>
            </p:cNvSpPr>
            <p:nvPr/>
          </p:nvSpPr>
          <p:spPr bwMode="auto">
            <a:xfrm>
              <a:off x="4712" y="2453"/>
              <a:ext cx="8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4" name="Rectangle 312"/>
            <p:cNvSpPr>
              <a:spLocks noChangeArrowheads="1"/>
            </p:cNvSpPr>
            <p:nvPr/>
          </p:nvSpPr>
          <p:spPr bwMode="auto">
            <a:xfrm>
              <a:off x="4519" y="2480"/>
              <a:ext cx="8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5" name="Rectangle 313"/>
            <p:cNvSpPr>
              <a:spLocks noChangeArrowheads="1"/>
            </p:cNvSpPr>
            <p:nvPr/>
          </p:nvSpPr>
          <p:spPr bwMode="auto">
            <a:xfrm>
              <a:off x="4519" y="2453"/>
              <a:ext cx="8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6" name="Rectangle 314"/>
            <p:cNvSpPr>
              <a:spLocks noChangeArrowheads="1"/>
            </p:cNvSpPr>
            <p:nvPr/>
          </p:nvSpPr>
          <p:spPr bwMode="auto">
            <a:xfrm>
              <a:off x="4908" y="2480"/>
              <a:ext cx="8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7" name="Rectangle 315"/>
            <p:cNvSpPr>
              <a:spLocks noChangeArrowheads="1"/>
            </p:cNvSpPr>
            <p:nvPr/>
          </p:nvSpPr>
          <p:spPr bwMode="auto">
            <a:xfrm>
              <a:off x="4908" y="2453"/>
              <a:ext cx="8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8" name="Rectangle 316"/>
            <p:cNvSpPr>
              <a:spLocks noChangeArrowheads="1"/>
            </p:cNvSpPr>
            <p:nvPr/>
          </p:nvSpPr>
          <p:spPr bwMode="auto">
            <a:xfrm>
              <a:off x="4326" y="2480"/>
              <a:ext cx="8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79" name="Rectangle 317"/>
            <p:cNvSpPr>
              <a:spLocks noChangeArrowheads="1"/>
            </p:cNvSpPr>
            <p:nvPr/>
          </p:nvSpPr>
          <p:spPr bwMode="auto">
            <a:xfrm>
              <a:off x="4326" y="2453"/>
              <a:ext cx="8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80" name="Oval 318"/>
            <p:cNvSpPr>
              <a:spLocks noChangeArrowheads="1"/>
            </p:cNvSpPr>
            <p:nvPr/>
          </p:nvSpPr>
          <p:spPr bwMode="auto">
            <a:xfrm>
              <a:off x="1712" y="2692"/>
              <a:ext cx="110" cy="102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81" name="Oval 319"/>
            <p:cNvSpPr>
              <a:spLocks noChangeArrowheads="1"/>
            </p:cNvSpPr>
            <p:nvPr/>
          </p:nvSpPr>
          <p:spPr bwMode="auto">
            <a:xfrm>
              <a:off x="1712" y="2693"/>
              <a:ext cx="108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82" name="Freeform 320"/>
            <p:cNvSpPr>
              <a:spLocks/>
            </p:cNvSpPr>
            <p:nvPr/>
          </p:nvSpPr>
          <p:spPr bwMode="auto">
            <a:xfrm>
              <a:off x="1744" y="2718"/>
              <a:ext cx="45" cy="50"/>
            </a:xfrm>
            <a:custGeom>
              <a:avLst/>
              <a:gdLst>
                <a:gd name="T0" fmla="*/ 1 w 84"/>
                <a:gd name="T1" fmla="*/ 0 h 96"/>
                <a:gd name="T2" fmla="*/ 1 w 84"/>
                <a:gd name="T3" fmla="*/ 0 h 96"/>
                <a:gd name="T4" fmla="*/ 1 w 84"/>
                <a:gd name="T5" fmla="*/ 1 h 96"/>
                <a:gd name="T6" fmla="*/ 1 w 84"/>
                <a:gd name="T7" fmla="*/ 0 h 96"/>
                <a:gd name="T8" fmla="*/ 0 w 84"/>
                <a:gd name="T9" fmla="*/ 0 h 96"/>
                <a:gd name="T10" fmla="*/ 0 w 84"/>
                <a:gd name="T11" fmla="*/ 1 h 96"/>
                <a:gd name="T12" fmla="*/ 1 w 84"/>
                <a:gd name="T13" fmla="*/ 1 h 96"/>
                <a:gd name="T14" fmla="*/ 1 w 84"/>
                <a:gd name="T15" fmla="*/ 1 h 96"/>
                <a:gd name="T16" fmla="*/ 1 w 84"/>
                <a:gd name="T17" fmla="*/ 1 h 96"/>
                <a:gd name="T18" fmla="*/ 1 w 84"/>
                <a:gd name="T19" fmla="*/ 1 h 96"/>
                <a:gd name="T20" fmla="*/ 1 w 84"/>
                <a:gd name="T21" fmla="*/ 1 h 96"/>
                <a:gd name="T22" fmla="*/ 1 w 84"/>
                <a:gd name="T23" fmla="*/ 1 h 96"/>
                <a:gd name="T24" fmla="*/ 1 w 84"/>
                <a:gd name="T25" fmla="*/ 1 h 96"/>
                <a:gd name="T26" fmla="*/ 1 w 84"/>
                <a:gd name="T27" fmla="*/ 0 h 9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4"/>
                <a:gd name="T43" fmla="*/ 0 h 96"/>
                <a:gd name="T44" fmla="*/ 84 w 84"/>
                <a:gd name="T45" fmla="*/ 96 h 9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4" h="96">
                  <a:moveTo>
                    <a:pt x="84" y="0"/>
                  </a:moveTo>
                  <a:lnTo>
                    <a:pt x="59" y="0"/>
                  </a:lnTo>
                  <a:lnTo>
                    <a:pt x="42" y="82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96"/>
                  </a:lnTo>
                  <a:lnTo>
                    <a:pt x="14" y="96"/>
                  </a:lnTo>
                  <a:lnTo>
                    <a:pt x="14" y="13"/>
                  </a:lnTo>
                  <a:lnTo>
                    <a:pt x="31" y="96"/>
                  </a:lnTo>
                  <a:lnTo>
                    <a:pt x="51" y="96"/>
                  </a:lnTo>
                  <a:lnTo>
                    <a:pt x="70" y="13"/>
                  </a:lnTo>
                  <a:lnTo>
                    <a:pt x="70" y="96"/>
                  </a:lnTo>
                  <a:lnTo>
                    <a:pt x="84" y="96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83" name="Freeform 321"/>
            <p:cNvSpPr>
              <a:spLocks/>
            </p:cNvSpPr>
            <p:nvPr/>
          </p:nvSpPr>
          <p:spPr bwMode="auto">
            <a:xfrm>
              <a:off x="1529" y="2718"/>
              <a:ext cx="47" cy="50"/>
            </a:xfrm>
            <a:custGeom>
              <a:avLst/>
              <a:gdLst>
                <a:gd name="T0" fmla="*/ 1 w 84"/>
                <a:gd name="T1" fmla="*/ 0 h 96"/>
                <a:gd name="T2" fmla="*/ 1 w 84"/>
                <a:gd name="T3" fmla="*/ 0 h 96"/>
                <a:gd name="T4" fmla="*/ 1 w 84"/>
                <a:gd name="T5" fmla="*/ 1 h 96"/>
                <a:gd name="T6" fmla="*/ 1 w 84"/>
                <a:gd name="T7" fmla="*/ 0 h 96"/>
                <a:gd name="T8" fmla="*/ 0 w 84"/>
                <a:gd name="T9" fmla="*/ 0 h 96"/>
                <a:gd name="T10" fmla="*/ 0 w 84"/>
                <a:gd name="T11" fmla="*/ 1 h 96"/>
                <a:gd name="T12" fmla="*/ 1 w 84"/>
                <a:gd name="T13" fmla="*/ 1 h 96"/>
                <a:gd name="T14" fmla="*/ 1 w 84"/>
                <a:gd name="T15" fmla="*/ 1 h 96"/>
                <a:gd name="T16" fmla="*/ 1 w 84"/>
                <a:gd name="T17" fmla="*/ 1 h 96"/>
                <a:gd name="T18" fmla="*/ 1 w 84"/>
                <a:gd name="T19" fmla="*/ 1 h 96"/>
                <a:gd name="T20" fmla="*/ 1 w 84"/>
                <a:gd name="T21" fmla="*/ 1 h 96"/>
                <a:gd name="T22" fmla="*/ 1 w 84"/>
                <a:gd name="T23" fmla="*/ 1 h 96"/>
                <a:gd name="T24" fmla="*/ 1 w 84"/>
                <a:gd name="T25" fmla="*/ 1 h 96"/>
                <a:gd name="T26" fmla="*/ 1 w 84"/>
                <a:gd name="T27" fmla="*/ 1 h 96"/>
                <a:gd name="T28" fmla="*/ 1 w 84"/>
                <a:gd name="T29" fmla="*/ 0 h 9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4"/>
                <a:gd name="T46" fmla="*/ 0 h 96"/>
                <a:gd name="T47" fmla="*/ 84 w 84"/>
                <a:gd name="T48" fmla="*/ 96 h 9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4" h="96">
                  <a:moveTo>
                    <a:pt x="84" y="0"/>
                  </a:moveTo>
                  <a:lnTo>
                    <a:pt x="60" y="0"/>
                  </a:lnTo>
                  <a:lnTo>
                    <a:pt x="42" y="82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96"/>
                  </a:lnTo>
                  <a:lnTo>
                    <a:pt x="14" y="96"/>
                  </a:lnTo>
                  <a:lnTo>
                    <a:pt x="14" y="13"/>
                  </a:lnTo>
                  <a:lnTo>
                    <a:pt x="32" y="96"/>
                  </a:lnTo>
                  <a:lnTo>
                    <a:pt x="51" y="96"/>
                  </a:lnTo>
                  <a:lnTo>
                    <a:pt x="68" y="13"/>
                  </a:lnTo>
                  <a:lnTo>
                    <a:pt x="70" y="13"/>
                  </a:lnTo>
                  <a:lnTo>
                    <a:pt x="70" y="96"/>
                  </a:lnTo>
                  <a:lnTo>
                    <a:pt x="84" y="96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84" name="Rectangle 322"/>
            <p:cNvSpPr>
              <a:spLocks noChangeArrowheads="1"/>
            </p:cNvSpPr>
            <p:nvPr/>
          </p:nvSpPr>
          <p:spPr bwMode="auto">
            <a:xfrm>
              <a:off x="2740" y="3091"/>
              <a:ext cx="13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85" name="Rectangle 323"/>
            <p:cNvSpPr>
              <a:spLocks noChangeArrowheads="1"/>
            </p:cNvSpPr>
            <p:nvPr/>
          </p:nvSpPr>
          <p:spPr bwMode="auto">
            <a:xfrm>
              <a:off x="1661" y="3085"/>
              <a:ext cx="108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86" name="Freeform 324"/>
            <p:cNvSpPr>
              <a:spLocks/>
            </p:cNvSpPr>
            <p:nvPr/>
          </p:nvSpPr>
          <p:spPr bwMode="auto">
            <a:xfrm>
              <a:off x="2740" y="3085"/>
              <a:ext cx="13" cy="12"/>
            </a:xfrm>
            <a:custGeom>
              <a:avLst/>
              <a:gdLst>
                <a:gd name="T0" fmla="*/ 1 w 25"/>
                <a:gd name="T1" fmla="*/ 1 h 24"/>
                <a:gd name="T2" fmla="*/ 1 w 25"/>
                <a:gd name="T3" fmla="*/ 0 h 24"/>
                <a:gd name="T4" fmla="*/ 1 w 25"/>
                <a:gd name="T5" fmla="*/ 0 h 24"/>
                <a:gd name="T6" fmla="*/ 1 w 25"/>
                <a:gd name="T7" fmla="*/ 1 h 24"/>
                <a:gd name="T8" fmla="*/ 0 w 25"/>
                <a:gd name="T9" fmla="*/ 1 h 24"/>
                <a:gd name="T10" fmla="*/ 1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3" y="0"/>
                  </a:lnTo>
                  <a:lnTo>
                    <a:pt x="13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87" name="Rectangle 325"/>
            <p:cNvSpPr>
              <a:spLocks noChangeArrowheads="1"/>
            </p:cNvSpPr>
            <p:nvPr/>
          </p:nvSpPr>
          <p:spPr bwMode="auto">
            <a:xfrm>
              <a:off x="1655" y="3091"/>
              <a:ext cx="14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88" name="Freeform 326"/>
            <p:cNvSpPr>
              <a:spLocks/>
            </p:cNvSpPr>
            <p:nvPr/>
          </p:nvSpPr>
          <p:spPr bwMode="auto">
            <a:xfrm>
              <a:off x="1655" y="3085"/>
              <a:ext cx="14" cy="12"/>
            </a:xfrm>
            <a:custGeom>
              <a:avLst/>
              <a:gdLst>
                <a:gd name="T0" fmla="*/ 1 w 24"/>
                <a:gd name="T1" fmla="*/ 0 h 24"/>
                <a:gd name="T2" fmla="*/ 0 w 24"/>
                <a:gd name="T3" fmla="*/ 0 h 24"/>
                <a:gd name="T4" fmla="*/ 0 w 24"/>
                <a:gd name="T5" fmla="*/ 1 h 24"/>
                <a:gd name="T6" fmla="*/ 1 w 24"/>
                <a:gd name="T7" fmla="*/ 1 h 24"/>
                <a:gd name="T8" fmla="*/ 1 w 24"/>
                <a:gd name="T9" fmla="*/ 1 h 24"/>
                <a:gd name="T10" fmla="*/ 1 w 24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89" name="Rectangle 327"/>
            <p:cNvSpPr>
              <a:spLocks noChangeArrowheads="1"/>
            </p:cNvSpPr>
            <p:nvPr/>
          </p:nvSpPr>
          <p:spPr bwMode="auto">
            <a:xfrm>
              <a:off x="4357" y="3091"/>
              <a:ext cx="12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90" name="Rectangle 328"/>
            <p:cNvSpPr>
              <a:spLocks noChangeArrowheads="1"/>
            </p:cNvSpPr>
            <p:nvPr/>
          </p:nvSpPr>
          <p:spPr bwMode="auto">
            <a:xfrm>
              <a:off x="3279" y="3085"/>
              <a:ext cx="149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91" name="Freeform 329"/>
            <p:cNvSpPr>
              <a:spLocks/>
            </p:cNvSpPr>
            <p:nvPr/>
          </p:nvSpPr>
          <p:spPr bwMode="auto">
            <a:xfrm>
              <a:off x="4357" y="3085"/>
              <a:ext cx="12" cy="12"/>
            </a:xfrm>
            <a:custGeom>
              <a:avLst/>
              <a:gdLst>
                <a:gd name="T0" fmla="*/ 0 w 25"/>
                <a:gd name="T1" fmla="*/ 1 h 24"/>
                <a:gd name="T2" fmla="*/ 0 w 25"/>
                <a:gd name="T3" fmla="*/ 0 h 24"/>
                <a:gd name="T4" fmla="*/ 0 w 25"/>
                <a:gd name="T5" fmla="*/ 0 h 24"/>
                <a:gd name="T6" fmla="*/ 0 w 25"/>
                <a:gd name="T7" fmla="*/ 1 h 24"/>
                <a:gd name="T8" fmla="*/ 0 w 25"/>
                <a:gd name="T9" fmla="*/ 1 h 24"/>
                <a:gd name="T10" fmla="*/ 0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3" y="0"/>
                  </a:lnTo>
                  <a:lnTo>
                    <a:pt x="13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2" name="Rectangle 330"/>
            <p:cNvSpPr>
              <a:spLocks noChangeArrowheads="1"/>
            </p:cNvSpPr>
            <p:nvPr/>
          </p:nvSpPr>
          <p:spPr bwMode="auto">
            <a:xfrm>
              <a:off x="3271" y="3091"/>
              <a:ext cx="14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7993" name="Freeform 331"/>
            <p:cNvSpPr>
              <a:spLocks/>
            </p:cNvSpPr>
            <p:nvPr/>
          </p:nvSpPr>
          <p:spPr bwMode="auto">
            <a:xfrm>
              <a:off x="3271" y="3085"/>
              <a:ext cx="14" cy="12"/>
            </a:xfrm>
            <a:custGeom>
              <a:avLst/>
              <a:gdLst>
                <a:gd name="T0" fmla="*/ 1 w 24"/>
                <a:gd name="T1" fmla="*/ 0 h 24"/>
                <a:gd name="T2" fmla="*/ 0 w 24"/>
                <a:gd name="T3" fmla="*/ 0 h 24"/>
                <a:gd name="T4" fmla="*/ 0 w 24"/>
                <a:gd name="T5" fmla="*/ 1 h 24"/>
                <a:gd name="T6" fmla="*/ 1 w 24"/>
                <a:gd name="T7" fmla="*/ 1 h 24"/>
                <a:gd name="T8" fmla="*/ 1 w 24"/>
                <a:gd name="T9" fmla="*/ 1 h 24"/>
                <a:gd name="T10" fmla="*/ 1 w 24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4"/>
                <a:gd name="T20" fmla="*/ 24 w 24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4">
                  <a:moveTo>
                    <a:pt x="12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12" y="2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4" name="Freeform 332"/>
            <p:cNvSpPr>
              <a:spLocks/>
            </p:cNvSpPr>
            <p:nvPr/>
          </p:nvSpPr>
          <p:spPr bwMode="auto">
            <a:xfrm>
              <a:off x="1630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2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5" name="Freeform 333"/>
            <p:cNvSpPr>
              <a:spLocks/>
            </p:cNvSpPr>
            <p:nvPr/>
          </p:nvSpPr>
          <p:spPr bwMode="auto">
            <a:xfrm>
              <a:off x="1630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2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6" name="Freeform 334"/>
            <p:cNvSpPr>
              <a:spLocks/>
            </p:cNvSpPr>
            <p:nvPr/>
          </p:nvSpPr>
          <p:spPr bwMode="auto">
            <a:xfrm>
              <a:off x="1846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0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7" name="Freeform 335"/>
            <p:cNvSpPr>
              <a:spLocks/>
            </p:cNvSpPr>
            <p:nvPr/>
          </p:nvSpPr>
          <p:spPr bwMode="auto">
            <a:xfrm>
              <a:off x="1846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0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8" name="Freeform 336"/>
            <p:cNvSpPr>
              <a:spLocks/>
            </p:cNvSpPr>
            <p:nvPr/>
          </p:nvSpPr>
          <p:spPr bwMode="auto">
            <a:xfrm>
              <a:off x="2062" y="3484"/>
              <a:ext cx="61" cy="51"/>
            </a:xfrm>
            <a:custGeom>
              <a:avLst/>
              <a:gdLst>
                <a:gd name="T0" fmla="*/ 0 w 112"/>
                <a:gd name="T1" fmla="*/ 0 h 100"/>
                <a:gd name="T2" fmla="*/ 1 w 112"/>
                <a:gd name="T3" fmla="*/ 1 h 100"/>
                <a:gd name="T4" fmla="*/ 1 w 112"/>
                <a:gd name="T5" fmla="*/ 0 h 100"/>
                <a:gd name="T6" fmla="*/ 0 w 112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2"/>
                <a:gd name="T13" fmla="*/ 0 h 100"/>
                <a:gd name="T14" fmla="*/ 112 w 112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2" h="100">
                  <a:moveTo>
                    <a:pt x="0" y="0"/>
                  </a:moveTo>
                  <a:lnTo>
                    <a:pt x="60" y="100"/>
                  </a:lnTo>
                  <a:lnTo>
                    <a:pt x="1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99" name="Freeform 337"/>
            <p:cNvSpPr>
              <a:spLocks/>
            </p:cNvSpPr>
            <p:nvPr/>
          </p:nvSpPr>
          <p:spPr bwMode="auto">
            <a:xfrm>
              <a:off x="2062" y="3484"/>
              <a:ext cx="61" cy="51"/>
            </a:xfrm>
            <a:custGeom>
              <a:avLst/>
              <a:gdLst>
                <a:gd name="T0" fmla="*/ 0 w 112"/>
                <a:gd name="T1" fmla="*/ 0 h 100"/>
                <a:gd name="T2" fmla="*/ 1 w 112"/>
                <a:gd name="T3" fmla="*/ 1 h 100"/>
                <a:gd name="T4" fmla="*/ 1 w 112"/>
                <a:gd name="T5" fmla="*/ 0 h 100"/>
                <a:gd name="T6" fmla="*/ 0 w 112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2"/>
                <a:gd name="T13" fmla="*/ 0 h 100"/>
                <a:gd name="T14" fmla="*/ 112 w 112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2" h="100">
                  <a:moveTo>
                    <a:pt x="0" y="0"/>
                  </a:moveTo>
                  <a:lnTo>
                    <a:pt x="60" y="100"/>
                  </a:lnTo>
                  <a:lnTo>
                    <a:pt x="112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0" name="Freeform 338"/>
            <p:cNvSpPr>
              <a:spLocks/>
            </p:cNvSpPr>
            <p:nvPr/>
          </p:nvSpPr>
          <p:spPr bwMode="auto">
            <a:xfrm>
              <a:off x="2280" y="3484"/>
              <a:ext cx="61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60" y="100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1" name="Freeform 339"/>
            <p:cNvSpPr>
              <a:spLocks/>
            </p:cNvSpPr>
            <p:nvPr/>
          </p:nvSpPr>
          <p:spPr bwMode="auto">
            <a:xfrm>
              <a:off x="2280" y="3484"/>
              <a:ext cx="61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60" y="100"/>
                  </a:lnTo>
                  <a:lnTo>
                    <a:pt x="113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2" name="Freeform 340"/>
            <p:cNvSpPr>
              <a:spLocks/>
            </p:cNvSpPr>
            <p:nvPr/>
          </p:nvSpPr>
          <p:spPr bwMode="auto">
            <a:xfrm>
              <a:off x="2497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2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3" name="Freeform 341"/>
            <p:cNvSpPr>
              <a:spLocks/>
            </p:cNvSpPr>
            <p:nvPr/>
          </p:nvSpPr>
          <p:spPr bwMode="auto">
            <a:xfrm>
              <a:off x="2497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2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4" name="Freeform 342"/>
            <p:cNvSpPr>
              <a:spLocks/>
            </p:cNvSpPr>
            <p:nvPr/>
          </p:nvSpPr>
          <p:spPr bwMode="auto">
            <a:xfrm>
              <a:off x="2714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1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5" name="Freeform 343"/>
            <p:cNvSpPr>
              <a:spLocks/>
            </p:cNvSpPr>
            <p:nvPr/>
          </p:nvSpPr>
          <p:spPr bwMode="auto">
            <a:xfrm>
              <a:off x="2714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1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6" name="Freeform 344"/>
            <p:cNvSpPr>
              <a:spLocks/>
            </p:cNvSpPr>
            <p:nvPr/>
          </p:nvSpPr>
          <p:spPr bwMode="auto">
            <a:xfrm>
              <a:off x="3246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0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7" name="Freeform 345"/>
            <p:cNvSpPr>
              <a:spLocks/>
            </p:cNvSpPr>
            <p:nvPr/>
          </p:nvSpPr>
          <p:spPr bwMode="auto">
            <a:xfrm>
              <a:off x="3246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0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8" name="Freeform 346"/>
            <p:cNvSpPr>
              <a:spLocks/>
            </p:cNvSpPr>
            <p:nvPr/>
          </p:nvSpPr>
          <p:spPr bwMode="auto">
            <a:xfrm>
              <a:off x="3463" y="3484"/>
              <a:ext cx="61" cy="51"/>
            </a:xfrm>
            <a:custGeom>
              <a:avLst/>
              <a:gdLst>
                <a:gd name="T0" fmla="*/ 0 w 112"/>
                <a:gd name="T1" fmla="*/ 0 h 100"/>
                <a:gd name="T2" fmla="*/ 1 w 112"/>
                <a:gd name="T3" fmla="*/ 1 h 100"/>
                <a:gd name="T4" fmla="*/ 1 w 112"/>
                <a:gd name="T5" fmla="*/ 0 h 100"/>
                <a:gd name="T6" fmla="*/ 0 w 112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2"/>
                <a:gd name="T13" fmla="*/ 0 h 100"/>
                <a:gd name="T14" fmla="*/ 112 w 112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2" h="100">
                  <a:moveTo>
                    <a:pt x="0" y="0"/>
                  </a:moveTo>
                  <a:lnTo>
                    <a:pt x="60" y="100"/>
                  </a:lnTo>
                  <a:lnTo>
                    <a:pt x="1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09" name="Freeform 347"/>
            <p:cNvSpPr>
              <a:spLocks/>
            </p:cNvSpPr>
            <p:nvPr/>
          </p:nvSpPr>
          <p:spPr bwMode="auto">
            <a:xfrm>
              <a:off x="3463" y="3484"/>
              <a:ext cx="61" cy="51"/>
            </a:xfrm>
            <a:custGeom>
              <a:avLst/>
              <a:gdLst>
                <a:gd name="T0" fmla="*/ 0 w 112"/>
                <a:gd name="T1" fmla="*/ 0 h 100"/>
                <a:gd name="T2" fmla="*/ 1 w 112"/>
                <a:gd name="T3" fmla="*/ 1 h 100"/>
                <a:gd name="T4" fmla="*/ 1 w 112"/>
                <a:gd name="T5" fmla="*/ 0 h 100"/>
                <a:gd name="T6" fmla="*/ 0 w 112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2"/>
                <a:gd name="T13" fmla="*/ 0 h 100"/>
                <a:gd name="T14" fmla="*/ 112 w 112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2" h="100">
                  <a:moveTo>
                    <a:pt x="0" y="0"/>
                  </a:moveTo>
                  <a:lnTo>
                    <a:pt x="60" y="100"/>
                  </a:lnTo>
                  <a:lnTo>
                    <a:pt x="112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0" name="Freeform 348"/>
            <p:cNvSpPr>
              <a:spLocks/>
            </p:cNvSpPr>
            <p:nvPr/>
          </p:nvSpPr>
          <p:spPr bwMode="auto">
            <a:xfrm>
              <a:off x="3679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1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1" name="Freeform 349"/>
            <p:cNvSpPr>
              <a:spLocks/>
            </p:cNvSpPr>
            <p:nvPr/>
          </p:nvSpPr>
          <p:spPr bwMode="auto">
            <a:xfrm>
              <a:off x="3679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61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2" name="Freeform 350"/>
            <p:cNvSpPr>
              <a:spLocks/>
            </p:cNvSpPr>
            <p:nvPr/>
          </p:nvSpPr>
          <p:spPr bwMode="auto">
            <a:xfrm>
              <a:off x="3896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59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3" name="Freeform 351"/>
            <p:cNvSpPr>
              <a:spLocks/>
            </p:cNvSpPr>
            <p:nvPr/>
          </p:nvSpPr>
          <p:spPr bwMode="auto">
            <a:xfrm>
              <a:off x="3896" y="3484"/>
              <a:ext cx="62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59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4" name="Freeform 352"/>
            <p:cNvSpPr>
              <a:spLocks/>
            </p:cNvSpPr>
            <p:nvPr/>
          </p:nvSpPr>
          <p:spPr bwMode="auto">
            <a:xfrm>
              <a:off x="4115" y="3484"/>
              <a:ext cx="63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59" y="100"/>
                  </a:lnTo>
                  <a:lnTo>
                    <a:pt x="1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5" name="Freeform 353"/>
            <p:cNvSpPr>
              <a:spLocks/>
            </p:cNvSpPr>
            <p:nvPr/>
          </p:nvSpPr>
          <p:spPr bwMode="auto">
            <a:xfrm>
              <a:off x="4115" y="3484"/>
              <a:ext cx="63" cy="51"/>
            </a:xfrm>
            <a:custGeom>
              <a:avLst/>
              <a:gdLst>
                <a:gd name="T0" fmla="*/ 0 w 114"/>
                <a:gd name="T1" fmla="*/ 0 h 100"/>
                <a:gd name="T2" fmla="*/ 1 w 114"/>
                <a:gd name="T3" fmla="*/ 1 h 100"/>
                <a:gd name="T4" fmla="*/ 1 w 114"/>
                <a:gd name="T5" fmla="*/ 0 h 100"/>
                <a:gd name="T6" fmla="*/ 0 w 114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00"/>
                <a:gd name="T14" fmla="*/ 114 w 114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00">
                  <a:moveTo>
                    <a:pt x="0" y="0"/>
                  </a:moveTo>
                  <a:lnTo>
                    <a:pt x="59" y="100"/>
                  </a:lnTo>
                  <a:lnTo>
                    <a:pt x="114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6" name="Freeform 354"/>
            <p:cNvSpPr>
              <a:spLocks/>
            </p:cNvSpPr>
            <p:nvPr/>
          </p:nvSpPr>
          <p:spPr bwMode="auto">
            <a:xfrm>
              <a:off x="4332" y="3484"/>
              <a:ext cx="63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59" y="100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7" name="Freeform 355"/>
            <p:cNvSpPr>
              <a:spLocks/>
            </p:cNvSpPr>
            <p:nvPr/>
          </p:nvSpPr>
          <p:spPr bwMode="auto">
            <a:xfrm>
              <a:off x="4332" y="3484"/>
              <a:ext cx="63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59" y="100"/>
                  </a:lnTo>
                  <a:lnTo>
                    <a:pt x="113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18" name="Text Box 356"/>
            <p:cNvSpPr txBox="1">
              <a:spLocks noChangeArrowheads="1"/>
            </p:cNvSpPr>
            <p:nvPr/>
          </p:nvSpPr>
          <p:spPr bwMode="auto">
            <a:xfrm>
              <a:off x="796" y="1173"/>
              <a:ext cx="621" cy="1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400" b="1" i="1"/>
            </a:p>
          </p:txBody>
        </p:sp>
        <p:sp>
          <p:nvSpPr>
            <p:cNvPr id="28019" name="Text Box 357"/>
            <p:cNvSpPr txBox="1">
              <a:spLocks noChangeArrowheads="1"/>
            </p:cNvSpPr>
            <p:nvPr/>
          </p:nvSpPr>
          <p:spPr bwMode="auto">
            <a:xfrm>
              <a:off x="821" y="2041"/>
              <a:ext cx="736" cy="1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400" b="1" i="1"/>
            </a:p>
          </p:txBody>
        </p:sp>
        <p:sp>
          <p:nvSpPr>
            <p:cNvPr id="28020" name="Text Box 358"/>
            <p:cNvSpPr txBox="1">
              <a:spLocks noChangeArrowheads="1"/>
            </p:cNvSpPr>
            <p:nvPr/>
          </p:nvSpPr>
          <p:spPr bwMode="auto">
            <a:xfrm>
              <a:off x="812" y="2893"/>
              <a:ext cx="729" cy="1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400" b="1" i="1"/>
            </a:p>
          </p:txBody>
        </p:sp>
        <p:sp>
          <p:nvSpPr>
            <p:cNvPr id="28021" name="Text Box 359"/>
            <p:cNvSpPr txBox="1">
              <a:spLocks noChangeArrowheads="1"/>
            </p:cNvSpPr>
            <p:nvPr/>
          </p:nvSpPr>
          <p:spPr bwMode="auto">
            <a:xfrm>
              <a:off x="5040" y="1344"/>
              <a:ext cx="1008" cy="1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200" b="1" i="1"/>
            </a:p>
          </p:txBody>
        </p:sp>
        <p:sp>
          <p:nvSpPr>
            <p:cNvPr id="28022" name="Text Box 360"/>
            <p:cNvSpPr txBox="1">
              <a:spLocks noChangeArrowheads="1"/>
            </p:cNvSpPr>
            <p:nvPr/>
          </p:nvSpPr>
          <p:spPr bwMode="auto">
            <a:xfrm>
              <a:off x="5040" y="2160"/>
              <a:ext cx="1008" cy="1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762000" eaLnBrk="0" hangingPunct="0">
                <a:spcBef>
                  <a:spcPct val="50000"/>
                </a:spcBef>
              </a:pPr>
              <a:endParaRPr lang="ru-RU" sz="1200" b="1" i="1"/>
            </a:p>
          </p:txBody>
        </p:sp>
        <p:sp>
          <p:nvSpPr>
            <p:cNvPr id="28023" name="Text Box 361"/>
            <p:cNvSpPr txBox="1">
              <a:spLocks noChangeArrowheads="1"/>
            </p:cNvSpPr>
            <p:nvPr/>
          </p:nvSpPr>
          <p:spPr bwMode="auto">
            <a:xfrm>
              <a:off x="5040" y="3072"/>
              <a:ext cx="844" cy="1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200" b="1" i="1"/>
            </a:p>
          </p:txBody>
        </p:sp>
        <p:sp>
          <p:nvSpPr>
            <p:cNvPr id="28024" name="Text Box 362"/>
            <p:cNvSpPr txBox="1">
              <a:spLocks noChangeArrowheads="1"/>
            </p:cNvSpPr>
            <p:nvPr/>
          </p:nvSpPr>
          <p:spPr bwMode="auto">
            <a:xfrm>
              <a:off x="2542" y="3620"/>
              <a:ext cx="960" cy="1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endParaRPr lang="ru-RU" sz="1200" b="1"/>
            </a:p>
          </p:txBody>
        </p:sp>
        <p:sp>
          <p:nvSpPr>
            <p:cNvPr id="28025" name="Line 363"/>
            <p:cNvSpPr>
              <a:spLocks noChangeShapeType="1"/>
            </p:cNvSpPr>
            <p:nvPr/>
          </p:nvSpPr>
          <p:spPr bwMode="auto">
            <a:xfrm>
              <a:off x="793" y="3578"/>
              <a:ext cx="5201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026" name="Freeform 364"/>
            <p:cNvSpPr>
              <a:spLocks/>
            </p:cNvSpPr>
            <p:nvPr/>
          </p:nvSpPr>
          <p:spPr bwMode="auto">
            <a:xfrm>
              <a:off x="4540" y="3155"/>
              <a:ext cx="51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27" name="Freeform 365"/>
            <p:cNvSpPr>
              <a:spLocks/>
            </p:cNvSpPr>
            <p:nvPr/>
          </p:nvSpPr>
          <p:spPr bwMode="auto">
            <a:xfrm>
              <a:off x="4540" y="3155"/>
              <a:ext cx="52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28" name="Rectangle 366"/>
            <p:cNvSpPr>
              <a:spLocks noChangeArrowheads="1"/>
            </p:cNvSpPr>
            <p:nvPr/>
          </p:nvSpPr>
          <p:spPr bwMode="auto">
            <a:xfrm>
              <a:off x="4543" y="3215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8029" name="Rectangle 367"/>
            <p:cNvSpPr>
              <a:spLocks noChangeArrowheads="1"/>
            </p:cNvSpPr>
            <p:nvPr/>
          </p:nvSpPr>
          <p:spPr bwMode="auto">
            <a:xfrm>
              <a:off x="4560" y="3360"/>
              <a:ext cx="12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8030" name="Freeform 368"/>
            <p:cNvSpPr>
              <a:spLocks/>
            </p:cNvSpPr>
            <p:nvPr/>
          </p:nvSpPr>
          <p:spPr bwMode="auto">
            <a:xfrm>
              <a:off x="4508" y="3235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1" name="Freeform 369"/>
            <p:cNvSpPr>
              <a:spLocks/>
            </p:cNvSpPr>
            <p:nvPr/>
          </p:nvSpPr>
          <p:spPr bwMode="auto">
            <a:xfrm>
              <a:off x="4560" y="3358"/>
              <a:ext cx="12" cy="4"/>
            </a:xfrm>
            <a:custGeom>
              <a:avLst/>
              <a:gdLst>
                <a:gd name="T0" fmla="*/ 0 w 25"/>
                <a:gd name="T1" fmla="*/ 1 h 8"/>
                <a:gd name="T2" fmla="*/ 0 w 25"/>
                <a:gd name="T3" fmla="*/ 1 h 8"/>
                <a:gd name="T4" fmla="*/ 0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0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2" name="Rectangle 370"/>
            <p:cNvSpPr>
              <a:spLocks noChangeArrowheads="1"/>
            </p:cNvSpPr>
            <p:nvPr/>
          </p:nvSpPr>
          <p:spPr bwMode="auto">
            <a:xfrm>
              <a:off x="4560" y="3098"/>
              <a:ext cx="12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8033" name="Freeform 371"/>
            <p:cNvSpPr>
              <a:spLocks/>
            </p:cNvSpPr>
            <p:nvPr/>
          </p:nvSpPr>
          <p:spPr bwMode="auto">
            <a:xfrm>
              <a:off x="4560" y="3092"/>
              <a:ext cx="12" cy="12"/>
            </a:xfrm>
            <a:custGeom>
              <a:avLst/>
              <a:gdLst>
                <a:gd name="T0" fmla="*/ 0 w 25"/>
                <a:gd name="T1" fmla="*/ 1 h 24"/>
                <a:gd name="T2" fmla="*/ 0 w 25"/>
                <a:gd name="T3" fmla="*/ 0 h 24"/>
                <a:gd name="T4" fmla="*/ 0 w 25"/>
                <a:gd name="T5" fmla="*/ 0 h 24"/>
                <a:gd name="T6" fmla="*/ 0 w 25"/>
                <a:gd name="T7" fmla="*/ 1 h 24"/>
                <a:gd name="T8" fmla="*/ 0 w 25"/>
                <a:gd name="T9" fmla="*/ 1 h 24"/>
                <a:gd name="T10" fmla="*/ 0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3" y="0"/>
                  </a:lnTo>
                  <a:lnTo>
                    <a:pt x="13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4" name="Freeform 372"/>
            <p:cNvSpPr>
              <a:spLocks/>
            </p:cNvSpPr>
            <p:nvPr/>
          </p:nvSpPr>
          <p:spPr bwMode="auto">
            <a:xfrm>
              <a:off x="4535" y="3491"/>
              <a:ext cx="63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59" y="100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5" name="Freeform 373"/>
            <p:cNvSpPr>
              <a:spLocks/>
            </p:cNvSpPr>
            <p:nvPr/>
          </p:nvSpPr>
          <p:spPr bwMode="auto">
            <a:xfrm>
              <a:off x="4535" y="3491"/>
              <a:ext cx="63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59" y="100"/>
                  </a:lnTo>
                  <a:lnTo>
                    <a:pt x="113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6" name="Freeform 374"/>
            <p:cNvSpPr>
              <a:spLocks/>
            </p:cNvSpPr>
            <p:nvPr/>
          </p:nvSpPr>
          <p:spPr bwMode="auto">
            <a:xfrm>
              <a:off x="4732" y="3155"/>
              <a:ext cx="51" cy="49"/>
            </a:xfrm>
            <a:custGeom>
              <a:avLst/>
              <a:gdLst>
                <a:gd name="T0" fmla="*/ 1 w 94"/>
                <a:gd name="T1" fmla="*/ 1 h 94"/>
                <a:gd name="T2" fmla="*/ 1 w 94"/>
                <a:gd name="T3" fmla="*/ 1 h 94"/>
                <a:gd name="T4" fmla="*/ 1 w 94"/>
                <a:gd name="T5" fmla="*/ 0 h 94"/>
                <a:gd name="T6" fmla="*/ 0 w 94"/>
                <a:gd name="T7" fmla="*/ 1 h 94"/>
                <a:gd name="T8" fmla="*/ 1 w 94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94"/>
                <a:gd name="T17" fmla="*/ 94 w 9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94">
                  <a:moveTo>
                    <a:pt x="82" y="94"/>
                  </a:moveTo>
                  <a:lnTo>
                    <a:pt x="94" y="8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82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7" name="Freeform 375"/>
            <p:cNvSpPr>
              <a:spLocks/>
            </p:cNvSpPr>
            <p:nvPr/>
          </p:nvSpPr>
          <p:spPr bwMode="auto">
            <a:xfrm>
              <a:off x="4732" y="3155"/>
              <a:ext cx="52" cy="49"/>
            </a:xfrm>
            <a:custGeom>
              <a:avLst/>
              <a:gdLst>
                <a:gd name="T0" fmla="*/ 0 w 96"/>
                <a:gd name="T1" fmla="*/ 1 h 94"/>
                <a:gd name="T2" fmla="*/ 1 w 96"/>
                <a:gd name="T3" fmla="*/ 1 h 94"/>
                <a:gd name="T4" fmla="*/ 1 w 96"/>
                <a:gd name="T5" fmla="*/ 1 h 94"/>
                <a:gd name="T6" fmla="*/ 1 w 96"/>
                <a:gd name="T7" fmla="*/ 0 h 94"/>
                <a:gd name="T8" fmla="*/ 0 w 96"/>
                <a:gd name="T9" fmla="*/ 1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4"/>
                <a:gd name="T17" fmla="*/ 96 w 9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4">
                  <a:moveTo>
                    <a:pt x="0" y="80"/>
                  </a:moveTo>
                  <a:lnTo>
                    <a:pt x="14" y="94"/>
                  </a:lnTo>
                  <a:lnTo>
                    <a:pt x="96" y="13"/>
                  </a:lnTo>
                  <a:lnTo>
                    <a:pt x="82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38" name="Rectangle 376"/>
            <p:cNvSpPr>
              <a:spLocks noChangeArrowheads="1"/>
            </p:cNvSpPr>
            <p:nvPr/>
          </p:nvSpPr>
          <p:spPr bwMode="auto">
            <a:xfrm>
              <a:off x="4735" y="3215"/>
              <a:ext cx="4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8039" name="Rectangle 377"/>
            <p:cNvSpPr>
              <a:spLocks noChangeArrowheads="1"/>
            </p:cNvSpPr>
            <p:nvPr/>
          </p:nvSpPr>
          <p:spPr bwMode="auto">
            <a:xfrm>
              <a:off x="4752" y="3360"/>
              <a:ext cx="12" cy="13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8040" name="Freeform 378"/>
            <p:cNvSpPr>
              <a:spLocks/>
            </p:cNvSpPr>
            <p:nvPr/>
          </p:nvSpPr>
          <p:spPr bwMode="auto">
            <a:xfrm>
              <a:off x="4700" y="3235"/>
              <a:ext cx="64" cy="127"/>
            </a:xfrm>
            <a:custGeom>
              <a:avLst/>
              <a:gdLst>
                <a:gd name="T0" fmla="*/ 1 w 117"/>
                <a:gd name="T1" fmla="*/ 1 h 247"/>
                <a:gd name="T2" fmla="*/ 1 w 117"/>
                <a:gd name="T3" fmla="*/ 1 h 247"/>
                <a:gd name="T4" fmla="*/ 1 w 117"/>
                <a:gd name="T5" fmla="*/ 0 h 247"/>
                <a:gd name="T6" fmla="*/ 0 w 117"/>
                <a:gd name="T7" fmla="*/ 1 h 247"/>
                <a:gd name="T8" fmla="*/ 1 w 117"/>
                <a:gd name="T9" fmla="*/ 1 h 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247"/>
                <a:gd name="T17" fmla="*/ 117 w 117"/>
                <a:gd name="T18" fmla="*/ 247 h 2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247">
                  <a:moveTo>
                    <a:pt x="94" y="247"/>
                  </a:moveTo>
                  <a:lnTo>
                    <a:pt x="117" y="239"/>
                  </a:lnTo>
                  <a:lnTo>
                    <a:pt x="23" y="0"/>
                  </a:lnTo>
                  <a:lnTo>
                    <a:pt x="0" y="9"/>
                  </a:lnTo>
                  <a:lnTo>
                    <a:pt x="94" y="2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41" name="Freeform 379"/>
            <p:cNvSpPr>
              <a:spLocks/>
            </p:cNvSpPr>
            <p:nvPr/>
          </p:nvSpPr>
          <p:spPr bwMode="auto">
            <a:xfrm>
              <a:off x="4752" y="3358"/>
              <a:ext cx="12" cy="4"/>
            </a:xfrm>
            <a:custGeom>
              <a:avLst/>
              <a:gdLst>
                <a:gd name="T0" fmla="*/ 0 w 25"/>
                <a:gd name="T1" fmla="*/ 1 h 8"/>
                <a:gd name="T2" fmla="*/ 0 w 25"/>
                <a:gd name="T3" fmla="*/ 1 h 8"/>
                <a:gd name="T4" fmla="*/ 0 w 25"/>
                <a:gd name="T5" fmla="*/ 0 h 8"/>
                <a:gd name="T6" fmla="*/ 0 w 25"/>
                <a:gd name="T7" fmla="*/ 1 h 8"/>
                <a:gd name="T8" fmla="*/ 0 w 25"/>
                <a:gd name="T9" fmla="*/ 1 h 8"/>
                <a:gd name="T10" fmla="*/ 0 w 25"/>
                <a:gd name="T11" fmla="*/ 1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8"/>
                <a:gd name="T20" fmla="*/ 25 w 25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8">
                  <a:moveTo>
                    <a:pt x="25" y="3"/>
                  </a:moveTo>
                  <a:lnTo>
                    <a:pt x="25" y="5"/>
                  </a:lnTo>
                  <a:lnTo>
                    <a:pt x="23" y="0"/>
                  </a:lnTo>
                  <a:lnTo>
                    <a:pt x="0" y="8"/>
                  </a:lnTo>
                  <a:lnTo>
                    <a:pt x="0" y="3"/>
                  </a:lnTo>
                  <a:lnTo>
                    <a:pt x="2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42" name="Rectangle 380"/>
            <p:cNvSpPr>
              <a:spLocks noChangeArrowheads="1"/>
            </p:cNvSpPr>
            <p:nvPr/>
          </p:nvSpPr>
          <p:spPr bwMode="auto">
            <a:xfrm>
              <a:off x="4752" y="3098"/>
              <a:ext cx="12" cy="12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ru-RU" sz="2400"/>
            </a:p>
          </p:txBody>
        </p:sp>
        <p:sp>
          <p:nvSpPr>
            <p:cNvPr id="28043" name="Freeform 381"/>
            <p:cNvSpPr>
              <a:spLocks/>
            </p:cNvSpPr>
            <p:nvPr/>
          </p:nvSpPr>
          <p:spPr bwMode="auto">
            <a:xfrm>
              <a:off x="4752" y="3092"/>
              <a:ext cx="12" cy="12"/>
            </a:xfrm>
            <a:custGeom>
              <a:avLst/>
              <a:gdLst>
                <a:gd name="T0" fmla="*/ 0 w 25"/>
                <a:gd name="T1" fmla="*/ 1 h 24"/>
                <a:gd name="T2" fmla="*/ 0 w 25"/>
                <a:gd name="T3" fmla="*/ 0 h 24"/>
                <a:gd name="T4" fmla="*/ 0 w 25"/>
                <a:gd name="T5" fmla="*/ 0 h 24"/>
                <a:gd name="T6" fmla="*/ 0 w 25"/>
                <a:gd name="T7" fmla="*/ 1 h 24"/>
                <a:gd name="T8" fmla="*/ 0 w 25"/>
                <a:gd name="T9" fmla="*/ 1 h 24"/>
                <a:gd name="T10" fmla="*/ 0 w 25"/>
                <a:gd name="T11" fmla="*/ 1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4"/>
                <a:gd name="T20" fmla="*/ 25 w 2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4">
                  <a:moveTo>
                    <a:pt x="25" y="12"/>
                  </a:moveTo>
                  <a:lnTo>
                    <a:pt x="25" y="0"/>
                  </a:lnTo>
                  <a:lnTo>
                    <a:pt x="13" y="0"/>
                  </a:lnTo>
                  <a:lnTo>
                    <a:pt x="13" y="24"/>
                  </a:lnTo>
                  <a:lnTo>
                    <a:pt x="0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44" name="Freeform 382"/>
            <p:cNvSpPr>
              <a:spLocks/>
            </p:cNvSpPr>
            <p:nvPr/>
          </p:nvSpPr>
          <p:spPr bwMode="auto">
            <a:xfrm>
              <a:off x="4727" y="3491"/>
              <a:ext cx="63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59" y="100"/>
                  </a:lnTo>
                  <a:lnTo>
                    <a:pt x="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45" name="Freeform 383"/>
            <p:cNvSpPr>
              <a:spLocks/>
            </p:cNvSpPr>
            <p:nvPr/>
          </p:nvSpPr>
          <p:spPr bwMode="auto">
            <a:xfrm>
              <a:off x="4727" y="3491"/>
              <a:ext cx="63" cy="51"/>
            </a:xfrm>
            <a:custGeom>
              <a:avLst/>
              <a:gdLst>
                <a:gd name="T0" fmla="*/ 0 w 113"/>
                <a:gd name="T1" fmla="*/ 0 h 100"/>
                <a:gd name="T2" fmla="*/ 1 w 113"/>
                <a:gd name="T3" fmla="*/ 1 h 100"/>
                <a:gd name="T4" fmla="*/ 1 w 113"/>
                <a:gd name="T5" fmla="*/ 0 h 100"/>
                <a:gd name="T6" fmla="*/ 0 w 113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"/>
                <a:gd name="T13" fmla="*/ 0 h 100"/>
                <a:gd name="T14" fmla="*/ 113 w 113"/>
                <a:gd name="T15" fmla="*/ 100 h 1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" h="100">
                  <a:moveTo>
                    <a:pt x="0" y="0"/>
                  </a:moveTo>
                  <a:lnTo>
                    <a:pt x="59" y="100"/>
                  </a:lnTo>
                  <a:lnTo>
                    <a:pt x="113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27651" name="Picture 389" descr="0900361f80006093_1_0_03106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8125" y="4870450"/>
            <a:ext cx="14192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92" descr="059626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4563" y="4926013"/>
            <a:ext cx="320675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 Box 394"/>
          <p:cNvSpPr txBox="1">
            <a:spLocks noChangeArrowheads="1"/>
          </p:cNvSpPr>
          <p:nvPr/>
        </p:nvSpPr>
        <p:spPr bwMode="auto">
          <a:xfrm>
            <a:off x="7065963" y="3595688"/>
            <a:ext cx="1397000" cy="80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762000" eaLnBrk="0" hangingPunct="0"/>
            <a:r>
              <a:rPr lang="ru-RU" sz="1400" b="1" i="1">
                <a:solidFill>
                  <a:srgbClr val="010307"/>
                </a:solidFill>
              </a:rPr>
              <a:t>Вторичное </a:t>
            </a:r>
          </a:p>
          <a:p>
            <a:pPr defTabSz="762000" eaLnBrk="0" hangingPunct="0"/>
            <a:r>
              <a:rPr lang="ru-RU" sz="1400" b="1" i="1">
                <a:solidFill>
                  <a:srgbClr val="010307"/>
                </a:solidFill>
              </a:rPr>
              <a:t>Распределение:</a:t>
            </a:r>
          </a:p>
          <a:p>
            <a:pPr defTabSz="762000" eaLnBrk="0" hangingPunct="0"/>
            <a:r>
              <a:rPr lang="ru-RU" b="1" i="1">
                <a:solidFill>
                  <a:srgbClr val="010307"/>
                </a:solidFill>
              </a:rPr>
              <a:t>63-1600 А</a:t>
            </a:r>
            <a:endParaRPr lang="fr-FR" b="1" i="1">
              <a:solidFill>
                <a:srgbClr val="010307"/>
              </a:solidFill>
            </a:endParaRPr>
          </a:p>
        </p:txBody>
      </p:sp>
      <p:sp>
        <p:nvSpPr>
          <p:cNvPr id="27654" name="Text Box 395"/>
          <p:cNvSpPr txBox="1">
            <a:spLocks noChangeArrowheads="1"/>
          </p:cNvSpPr>
          <p:nvPr/>
        </p:nvSpPr>
        <p:spPr bwMode="auto">
          <a:xfrm>
            <a:off x="7045325" y="2033588"/>
            <a:ext cx="2011363" cy="101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 eaLnBrk="0" hangingPunct="0"/>
            <a:r>
              <a:rPr lang="ru-RU" sz="1400" b="1" i="1">
                <a:solidFill>
                  <a:srgbClr val="010307"/>
                </a:solidFill>
              </a:rPr>
              <a:t>Главный распределительный</a:t>
            </a:r>
          </a:p>
          <a:p>
            <a:pPr defTabSz="762000" eaLnBrk="0" hangingPunct="0"/>
            <a:r>
              <a:rPr lang="ru-RU" sz="1400" b="1" i="1">
                <a:solidFill>
                  <a:srgbClr val="010307"/>
                </a:solidFill>
              </a:rPr>
              <a:t>щит (ГРЩ)</a:t>
            </a:r>
          </a:p>
          <a:p>
            <a:pPr defTabSz="762000" eaLnBrk="0" hangingPunct="0"/>
            <a:r>
              <a:rPr lang="ru-RU" b="1" i="1">
                <a:solidFill>
                  <a:srgbClr val="080100"/>
                </a:solidFill>
              </a:rPr>
              <a:t>800-6300А</a:t>
            </a:r>
            <a:endParaRPr lang="fr-FR" b="1" i="1">
              <a:solidFill>
                <a:srgbClr val="080100"/>
              </a:solidFill>
            </a:endParaRPr>
          </a:p>
        </p:txBody>
      </p:sp>
      <p:sp>
        <p:nvSpPr>
          <p:cNvPr id="27655" name="Text Box 396"/>
          <p:cNvSpPr txBox="1">
            <a:spLocks noChangeArrowheads="1"/>
          </p:cNvSpPr>
          <p:nvPr/>
        </p:nvSpPr>
        <p:spPr bwMode="auto">
          <a:xfrm>
            <a:off x="7053263" y="4891088"/>
            <a:ext cx="2009775" cy="792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 eaLnBrk="0" hangingPunct="0"/>
            <a:r>
              <a:rPr lang="ru-RU" sz="1400" b="1" i="1">
                <a:solidFill>
                  <a:srgbClr val="010307"/>
                </a:solidFill>
              </a:rPr>
              <a:t>Конечное распределение:</a:t>
            </a:r>
          </a:p>
          <a:p>
            <a:pPr defTabSz="762000" eaLnBrk="0" hangingPunct="0"/>
            <a:r>
              <a:rPr lang="ru-RU" b="1" i="1">
                <a:solidFill>
                  <a:srgbClr val="010307"/>
                </a:solidFill>
              </a:rPr>
              <a:t>1,0 – 125 А</a:t>
            </a:r>
            <a:endParaRPr lang="fr-FR" b="1" i="1">
              <a:solidFill>
                <a:srgbClr val="010307"/>
              </a:solidFill>
            </a:endParaRPr>
          </a:p>
        </p:txBody>
      </p:sp>
      <p:pic>
        <p:nvPicPr>
          <p:cNvPr id="27656" name="Picture 397" descr="05310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100" y="3459163"/>
            <a:ext cx="565150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39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3640138"/>
            <a:ext cx="563563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399" descr="EZC100N-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35088" y="3570288"/>
            <a:ext cx="447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400" descr="EZC100N-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76363" y="4916488"/>
            <a:ext cx="447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0" name="Picture 401" descr="056472-3,3x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33375" y="1952625"/>
            <a:ext cx="1055688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1" name="Text Box 402"/>
          <p:cNvSpPr txBox="1">
            <a:spLocks noChangeArrowheads="1"/>
          </p:cNvSpPr>
          <p:nvPr/>
        </p:nvSpPr>
        <p:spPr bwMode="auto">
          <a:xfrm>
            <a:off x="3138488" y="5738813"/>
            <a:ext cx="20097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 eaLnBrk="0" hangingPunct="0"/>
            <a:r>
              <a:rPr lang="ru-RU" b="1" i="1">
                <a:solidFill>
                  <a:srgbClr val="010307"/>
                </a:solidFill>
              </a:rPr>
              <a:t>Потребители</a:t>
            </a:r>
            <a:endParaRPr lang="fr-FR" b="1" i="1">
              <a:solidFill>
                <a:srgbClr val="010307"/>
              </a:solidFill>
            </a:endParaRPr>
          </a:p>
        </p:txBody>
      </p:sp>
      <p:sp>
        <p:nvSpPr>
          <p:cNvPr id="27662" name="Text Box 403"/>
          <p:cNvSpPr txBox="1">
            <a:spLocks noChangeArrowheads="1"/>
          </p:cNvSpPr>
          <p:nvPr/>
        </p:nvSpPr>
        <p:spPr bwMode="auto">
          <a:xfrm>
            <a:off x="2274888" y="1006475"/>
            <a:ext cx="3460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 eaLnBrk="0" hangingPunct="0"/>
            <a:r>
              <a:rPr lang="ru-RU" b="1" i="1">
                <a:solidFill>
                  <a:srgbClr val="010307"/>
                </a:solidFill>
              </a:rPr>
              <a:t>Силовые трансформаторы</a:t>
            </a:r>
            <a:endParaRPr lang="fr-FR" b="1" i="1">
              <a:solidFill>
                <a:srgbClr val="010307"/>
              </a:solidFill>
            </a:endParaRPr>
          </a:p>
        </p:txBody>
      </p:sp>
      <p:sp>
        <p:nvSpPr>
          <p:cNvPr id="27663" name="Rectangle 406"/>
          <p:cNvSpPr>
            <a:spLocks noChangeArrowheads="1"/>
          </p:cNvSpPr>
          <p:nvPr/>
        </p:nvSpPr>
        <p:spPr bwMode="auto">
          <a:xfrm>
            <a:off x="234950" y="1833563"/>
            <a:ext cx="8709025" cy="124460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0" hangingPunct="0"/>
            <a:endParaRPr lang="ru-RU" sz="2400"/>
          </a:p>
        </p:txBody>
      </p:sp>
      <p:sp>
        <p:nvSpPr>
          <p:cNvPr id="27664" name="Rectangle 407"/>
          <p:cNvSpPr>
            <a:spLocks noChangeArrowheads="1"/>
          </p:cNvSpPr>
          <p:nvPr/>
        </p:nvSpPr>
        <p:spPr bwMode="auto">
          <a:xfrm>
            <a:off x="227013" y="4699000"/>
            <a:ext cx="8710612" cy="1033463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0" hangingPunct="0"/>
            <a:endParaRPr lang="ru-RU" sz="2400"/>
          </a:p>
        </p:txBody>
      </p:sp>
      <p:sp>
        <p:nvSpPr>
          <p:cNvPr id="27665" name="Rectangle 408"/>
          <p:cNvSpPr>
            <a:spLocks noChangeArrowheads="1"/>
          </p:cNvSpPr>
          <p:nvPr/>
        </p:nvSpPr>
        <p:spPr bwMode="auto">
          <a:xfrm>
            <a:off x="104775" y="3297238"/>
            <a:ext cx="8834438" cy="124460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0" hangingPunct="0"/>
            <a:endParaRPr lang="ru-RU" sz="240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57188" y="571500"/>
            <a:ext cx="8572500" cy="577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just"/>
            <a:endParaRPr lang="ru-RU" sz="900">
              <a:latin typeface="Arial" charset="0"/>
            </a:endParaRPr>
          </a:p>
          <a:p>
            <a:pPr indent="449263" algn="just" eaLnBrk="0" hangingPunct="0">
              <a:buFont typeface="Wingdings" pitchFamily="2" charset="2"/>
              <a:buChar char="Ø"/>
            </a:pPr>
            <a:r>
              <a:rPr lang="ru-RU" sz="2400" b="1">
                <a:solidFill>
                  <a:srgbClr val="0070C0"/>
                </a:solidFill>
                <a:cs typeface="Times New Roman" pitchFamily="18" charset="0"/>
              </a:rPr>
              <a:t>Модульные автоматические выключатели </a:t>
            </a:r>
            <a:r>
              <a:rPr lang="ru-RU" sz="2400" b="1">
                <a:cs typeface="Times New Roman" pitchFamily="18" charset="0"/>
              </a:rPr>
              <a:t>(МСВ - Мо</a:t>
            </a:r>
            <a:r>
              <a:rPr lang="en-US" sz="2400" b="1">
                <a:cs typeface="Times New Roman" pitchFamily="18" charset="0"/>
              </a:rPr>
              <a:t>ulded</a:t>
            </a:r>
            <a:r>
              <a:rPr lang="ru-RU" sz="2400" b="1">
                <a:cs typeface="Times New Roman" pitchFamily="18" charset="0"/>
              </a:rPr>
              <a:t> Сi</a:t>
            </a:r>
            <a:r>
              <a:rPr lang="en-US" sz="2400" b="1">
                <a:cs typeface="Times New Roman" pitchFamily="18" charset="0"/>
              </a:rPr>
              <a:t>rcuit</a:t>
            </a:r>
            <a:r>
              <a:rPr lang="ru-RU" sz="2400" b="1">
                <a:cs typeface="Times New Roman" pitchFamily="18" charset="0"/>
              </a:rPr>
              <a:t> В</a:t>
            </a:r>
            <a:r>
              <a:rPr lang="en-US" sz="2400" b="1">
                <a:cs typeface="Times New Roman" pitchFamily="18" charset="0"/>
              </a:rPr>
              <a:t>r</a:t>
            </a:r>
            <a:r>
              <a:rPr lang="ru-RU" sz="2400" b="1">
                <a:cs typeface="Times New Roman" pitchFamily="18" charset="0"/>
              </a:rPr>
              <a:t>еасе</a:t>
            </a:r>
            <a:r>
              <a:rPr lang="en-US" sz="2400" b="1">
                <a:cs typeface="Times New Roman" pitchFamily="18" charset="0"/>
              </a:rPr>
              <a:t>rs</a:t>
            </a:r>
            <a:r>
              <a:rPr lang="ru-RU" sz="2400" b="1">
                <a:cs typeface="Times New Roman" pitchFamily="18" charset="0"/>
              </a:rPr>
              <a:t>) - рассчитаны на номинальный ток не выше 125 А; обычно имеют тепловой и электромагнитный расцепители и нерегулируемые характеристики расцепления.</a:t>
            </a:r>
          </a:p>
          <a:p>
            <a:pPr indent="449263" algn="just" eaLnBrk="0" hangingPunct="0"/>
            <a:endParaRPr lang="ru-RU" sz="2400" b="1">
              <a:cs typeface="Times New Roman" pitchFamily="18" charset="0"/>
            </a:endParaRPr>
          </a:p>
          <a:p>
            <a:pPr indent="449263" algn="just" eaLnBrk="0" hangingPunct="0">
              <a:buFont typeface="Wingdings" pitchFamily="2" charset="2"/>
              <a:buChar char="Ø"/>
            </a:pPr>
            <a:r>
              <a:rPr lang="ru-RU" sz="2400" b="1">
                <a:solidFill>
                  <a:srgbClr val="0070C0"/>
                </a:solidFill>
                <a:cs typeface="Times New Roman" pitchFamily="18" charset="0"/>
              </a:rPr>
              <a:t>Автоматические выключатели в литом корпусе </a:t>
            </a:r>
            <a:r>
              <a:rPr lang="ru-RU" sz="2400" b="1">
                <a:cs typeface="Times New Roman" pitchFamily="18" charset="0"/>
              </a:rPr>
              <a:t>(МССВ -  Мо</a:t>
            </a:r>
            <a:r>
              <a:rPr lang="en-US" sz="2400" b="1">
                <a:cs typeface="Times New Roman" pitchFamily="18" charset="0"/>
              </a:rPr>
              <a:t>ulded</a:t>
            </a:r>
            <a:r>
              <a:rPr lang="ru-RU" sz="2400" b="1">
                <a:cs typeface="Times New Roman" pitchFamily="18" charset="0"/>
              </a:rPr>
              <a:t> Са</a:t>
            </a:r>
            <a:r>
              <a:rPr lang="en-US" sz="2400" b="1">
                <a:cs typeface="Times New Roman" pitchFamily="18" charset="0"/>
              </a:rPr>
              <a:t>s</a:t>
            </a:r>
            <a:r>
              <a:rPr lang="ru-RU" sz="2400" b="1">
                <a:cs typeface="Times New Roman" pitchFamily="18" charset="0"/>
              </a:rPr>
              <a:t>е Сi</a:t>
            </a:r>
            <a:r>
              <a:rPr lang="en-US" sz="2400" b="1">
                <a:cs typeface="Times New Roman" pitchFamily="18" charset="0"/>
              </a:rPr>
              <a:t>rcuit </a:t>
            </a:r>
            <a:r>
              <a:rPr lang="ru-RU" sz="2400" b="1">
                <a:cs typeface="Times New Roman" pitchFamily="18" charset="0"/>
              </a:rPr>
              <a:t>В</a:t>
            </a:r>
            <a:r>
              <a:rPr lang="en-US" sz="2400" b="1">
                <a:cs typeface="Times New Roman" pitchFamily="18" charset="0"/>
              </a:rPr>
              <a:t>r</a:t>
            </a:r>
            <a:r>
              <a:rPr lang="ru-RU" sz="2400" b="1">
                <a:cs typeface="Times New Roman" pitchFamily="18" charset="0"/>
              </a:rPr>
              <a:t>еасе</a:t>
            </a:r>
            <a:r>
              <a:rPr lang="en-US" sz="2400" b="1">
                <a:cs typeface="Times New Roman" pitchFamily="18" charset="0"/>
              </a:rPr>
              <a:t>rs</a:t>
            </a:r>
            <a:r>
              <a:rPr lang="ru-RU" sz="2400" b="1">
                <a:cs typeface="Times New Roman" pitchFamily="18" charset="0"/>
              </a:rPr>
              <a:t>) - широко применяются в большинстве низковольтных сетей и рассчитаны на номинальный ток до 1600 А; характеристики этих выключателей могут подвергаться регулировкам.</a:t>
            </a:r>
          </a:p>
          <a:p>
            <a:pPr indent="449263" algn="just" eaLnBrk="0" hangingPunct="0"/>
            <a:endParaRPr lang="ru-RU" sz="2400" b="1">
              <a:cs typeface="Times New Roman" pitchFamily="18" charset="0"/>
            </a:endParaRPr>
          </a:p>
          <a:p>
            <a:pPr indent="449263" algn="just" eaLnBrk="0" hangingPunct="0">
              <a:buFont typeface="Wingdings" pitchFamily="2" charset="2"/>
              <a:buChar char="Ø"/>
            </a:pPr>
            <a:r>
              <a:rPr lang="ru-RU" sz="2400" b="1">
                <a:solidFill>
                  <a:srgbClr val="0070C0"/>
                </a:solidFill>
                <a:cs typeface="Times New Roman" pitchFamily="18" charset="0"/>
              </a:rPr>
              <a:t>Автоматические выключатели в изолированном корпусе </a:t>
            </a:r>
            <a:r>
              <a:rPr lang="ru-RU" sz="2400" b="1">
                <a:cs typeface="Times New Roman" pitchFamily="18" charset="0"/>
              </a:rPr>
              <a:t>(</a:t>
            </a:r>
            <a:r>
              <a:rPr lang="en-US" sz="2400" b="1">
                <a:cs typeface="Times New Roman" pitchFamily="18" charset="0"/>
              </a:rPr>
              <a:t>I</a:t>
            </a:r>
            <a:r>
              <a:rPr lang="ru-RU" sz="2400" b="1">
                <a:cs typeface="Times New Roman" pitchFamily="18" charset="0"/>
              </a:rPr>
              <a:t>ССВ - </a:t>
            </a:r>
            <a:r>
              <a:rPr lang="en-US" sz="2400" b="1">
                <a:cs typeface="Times New Roman" pitchFamily="18" charset="0"/>
              </a:rPr>
              <a:t>Is</a:t>
            </a:r>
            <a:r>
              <a:rPr lang="ru-RU" sz="2400" b="1">
                <a:cs typeface="Times New Roman" pitchFamily="18" charset="0"/>
              </a:rPr>
              <a:t>о</a:t>
            </a:r>
            <a:r>
              <a:rPr lang="en-US" sz="2400" b="1">
                <a:cs typeface="Times New Roman" pitchFamily="18" charset="0"/>
              </a:rPr>
              <a:t>l</a:t>
            </a:r>
            <a:r>
              <a:rPr lang="ru-RU" sz="2400" b="1">
                <a:cs typeface="Times New Roman" pitchFamily="18" charset="0"/>
              </a:rPr>
              <a:t>а</a:t>
            </a:r>
            <a:r>
              <a:rPr lang="en-US" sz="2400" b="1">
                <a:cs typeface="Times New Roman" pitchFamily="18" charset="0"/>
              </a:rPr>
              <a:t>ted </a:t>
            </a:r>
            <a:r>
              <a:rPr lang="ru-RU" sz="2400" b="1">
                <a:cs typeface="Times New Roman" pitchFamily="18" charset="0"/>
              </a:rPr>
              <a:t>Са</a:t>
            </a:r>
            <a:r>
              <a:rPr lang="en-US" sz="2400" b="1">
                <a:cs typeface="Times New Roman" pitchFamily="18" charset="0"/>
              </a:rPr>
              <a:t>s</a:t>
            </a:r>
            <a:r>
              <a:rPr lang="ru-RU" sz="2400" b="1">
                <a:cs typeface="Times New Roman" pitchFamily="18" charset="0"/>
              </a:rPr>
              <a:t>е Сi</a:t>
            </a:r>
            <a:r>
              <a:rPr lang="en-US" sz="2400" b="1">
                <a:cs typeface="Times New Roman" pitchFamily="18" charset="0"/>
              </a:rPr>
              <a:t>rcuit</a:t>
            </a:r>
            <a:r>
              <a:rPr lang="ru-RU" sz="2400" b="1">
                <a:cs typeface="Times New Roman" pitchFamily="18" charset="0"/>
              </a:rPr>
              <a:t> В</a:t>
            </a:r>
            <a:r>
              <a:rPr lang="en-US" sz="2400" b="1">
                <a:cs typeface="Times New Roman" pitchFamily="18" charset="0"/>
              </a:rPr>
              <a:t>r</a:t>
            </a:r>
            <a:r>
              <a:rPr lang="ru-RU" sz="2400" b="1">
                <a:cs typeface="Times New Roman" pitchFamily="18" charset="0"/>
              </a:rPr>
              <a:t>еасе</a:t>
            </a:r>
            <a:r>
              <a:rPr lang="en-US" sz="2400" b="1">
                <a:cs typeface="Times New Roman" pitchFamily="18" charset="0"/>
              </a:rPr>
              <a:t>rs</a:t>
            </a:r>
            <a:r>
              <a:rPr lang="ru-RU" sz="2400" b="1">
                <a:cs typeface="Times New Roman" pitchFamily="18" charset="0"/>
              </a:rPr>
              <a:t>) для сетей низкого напряжения с повышенными значениями тока (до 6 300 А).</a:t>
            </a:r>
          </a:p>
        </p:txBody>
      </p:sp>
      <p:sp>
        <p:nvSpPr>
          <p:cNvPr id="29698" name="Прямоугольник 2"/>
          <p:cNvSpPr>
            <a:spLocks noChangeArrowheads="1"/>
          </p:cNvSpPr>
          <p:nvPr/>
        </p:nvSpPr>
        <p:spPr bwMode="auto">
          <a:xfrm>
            <a:off x="2357438" y="0"/>
            <a:ext cx="3630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449263" algn="just"/>
            <a:r>
              <a:rPr lang="ru-RU" sz="3200" b="1">
                <a:solidFill>
                  <a:srgbClr val="00B050"/>
                </a:solidFill>
                <a:cs typeface="Times New Roman" pitchFamily="18" charset="0"/>
              </a:rPr>
              <a:t>Классификация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ChangeArrowheads="1"/>
          </p:cNvSpPr>
          <p:nvPr/>
        </p:nvSpPr>
        <p:spPr bwMode="auto">
          <a:xfrm>
            <a:off x="931863" y="6130925"/>
            <a:ext cx="1879600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5749" tIns="37874" rIns="75749" bIns="37874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0" y="1500188"/>
            <a:ext cx="2643188" cy="4970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Font typeface="Wingdings" pitchFamily="2" charset="2"/>
              <a:buChar char="n"/>
            </a:pPr>
            <a:r>
              <a:rPr lang="ru-RU" sz="2000" b="1">
                <a:cs typeface="Times New Roman" pitchFamily="18" charset="0"/>
              </a:rPr>
              <a:t>От и</a:t>
            </a:r>
            <a:r>
              <a:rPr lang="en-US" sz="2000" b="1">
                <a:cs typeface="Times New Roman" pitchFamily="18" charset="0"/>
              </a:rPr>
              <a:t>сточник</a:t>
            </a:r>
            <a:r>
              <a:rPr lang="ru-RU" sz="2000" b="1">
                <a:cs typeface="Times New Roman" pitchFamily="18" charset="0"/>
              </a:rPr>
              <a:t>ов</a:t>
            </a:r>
            <a:r>
              <a:rPr lang="en-US" sz="2000" b="1">
                <a:cs typeface="Times New Roman" pitchFamily="18" charset="0"/>
              </a:rPr>
              <a:t>: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трансформатор,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генератор,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ИБП,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Font typeface="Wingdings" pitchFamily="2" charset="2"/>
              <a:buChar char="n"/>
            </a:pPr>
            <a:r>
              <a:rPr lang="en-US" sz="2000">
                <a:cs typeface="Times New Roman" pitchFamily="18" charset="0"/>
              </a:rPr>
              <a:t>и т.д.</a:t>
            </a:r>
            <a:r>
              <a:rPr lang="ru-RU" sz="2000" b="1">
                <a:cs typeface="Times New Roman" pitchFamily="18" charset="0"/>
              </a:rPr>
              <a:t> 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Font typeface="Wingdings" pitchFamily="2" charset="2"/>
              <a:buChar char="n"/>
            </a:pPr>
            <a:endParaRPr lang="ru-RU" sz="2000" b="1">
              <a:cs typeface="Times New Roman" pitchFamily="18" charset="0"/>
            </a:endParaRP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Font typeface="Wingdings" pitchFamily="2" charset="2"/>
              <a:buChar char="n"/>
            </a:pPr>
            <a:r>
              <a:rPr lang="ru-RU" sz="2000" b="1">
                <a:cs typeface="Times New Roman" pitchFamily="18" charset="0"/>
              </a:rPr>
              <a:t>По э</a:t>
            </a:r>
            <a:r>
              <a:rPr lang="en-US" sz="2000" b="1">
                <a:cs typeface="Times New Roman" pitchFamily="18" charset="0"/>
              </a:rPr>
              <a:t>лектросет</a:t>
            </a:r>
            <a:r>
              <a:rPr lang="ru-RU" sz="2000" b="1">
                <a:cs typeface="Times New Roman" pitchFamily="18" charset="0"/>
              </a:rPr>
              <a:t>ям</a:t>
            </a:r>
            <a:r>
              <a:rPr lang="en-US" sz="2000" b="1">
                <a:cs typeface="Times New Roman" pitchFamily="18" charset="0"/>
              </a:rPr>
              <a:t>: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кабели, шины, </a:t>
            </a:r>
            <a:r>
              <a:rPr lang="ru-RU" sz="2000">
                <a:cs typeface="Times New Roman" pitchFamily="18" charset="0"/>
              </a:rPr>
              <a:t/>
            </a:r>
            <a:br>
              <a:rPr lang="ru-RU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комплектные шинопроводы,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аппаратура.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endParaRPr lang="en-US" sz="2000">
              <a:cs typeface="Times New Roman" pitchFamily="18" charset="0"/>
            </a:endParaRPr>
          </a:p>
          <a:p>
            <a:pPr marL="241300" indent="-241300" defTabSz="738188">
              <a:lnSpc>
                <a:spcPct val="85000"/>
              </a:lnSpc>
            </a:pPr>
            <a:endParaRPr lang="en-US" sz="2000" b="1">
              <a:cs typeface="Times New Roman" pitchFamily="18" charset="0"/>
            </a:endParaRP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Font typeface="Wingdings" pitchFamily="2" charset="2"/>
              <a:buChar char="n"/>
            </a:pPr>
            <a:r>
              <a:rPr lang="en-US" sz="2000" b="1">
                <a:cs typeface="Times New Roman" pitchFamily="18" charset="0"/>
              </a:rPr>
              <a:t>Потребител</a:t>
            </a:r>
            <a:r>
              <a:rPr lang="ru-RU" sz="2000" b="1">
                <a:cs typeface="Times New Roman" pitchFamily="18" charset="0"/>
              </a:rPr>
              <a:t>ю</a:t>
            </a:r>
            <a:r>
              <a:rPr lang="en-US" sz="2000" b="1">
                <a:cs typeface="Times New Roman" pitchFamily="18" charset="0"/>
              </a:rPr>
              <a:t>: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освещение,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отопление,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двигатель,</a:t>
            </a:r>
          </a:p>
          <a:p>
            <a:pPr marL="241300" indent="-241300" defTabSz="738188">
              <a:lnSpc>
                <a:spcPct val="85000"/>
              </a:lnSpc>
              <a:buClr>
                <a:srgbClr val="00FF59"/>
              </a:buClr>
              <a:buSzPct val="90000"/>
              <a:buFont typeface="Wingdings" pitchFamily="2" charset="2"/>
              <a:buChar char="o"/>
            </a:pPr>
            <a:r>
              <a:rPr lang="en-US" sz="2000">
                <a:cs typeface="Times New Roman" pitchFamily="18" charset="0"/>
              </a:rPr>
              <a:t>и т.д.</a:t>
            </a:r>
          </a:p>
          <a:p>
            <a:pPr marL="241300" indent="-241300" defTabSz="738188">
              <a:lnSpc>
                <a:spcPct val="85000"/>
              </a:lnSpc>
            </a:pPr>
            <a:endParaRPr lang="en-US" sz="2000" b="1">
              <a:cs typeface="Times New Roman" pitchFamily="18" charset="0"/>
            </a:endParaRPr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0" y="857250"/>
            <a:ext cx="2571750" cy="704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74960" tIns="36822" rIns="74960" bIns="36822">
            <a:spAutoFit/>
          </a:bodyPr>
          <a:lstStyle/>
          <a:p>
            <a:pPr defTabSz="630238"/>
            <a:r>
              <a:rPr lang="en-US" sz="2000" b="1">
                <a:solidFill>
                  <a:srgbClr val="00FF00"/>
                </a:solidFill>
                <a:cs typeface="Times New Roman" pitchFamily="18" charset="0"/>
              </a:rPr>
              <a:t>Передача</a:t>
            </a:r>
            <a:r>
              <a:rPr lang="en-US" sz="2000" b="1" i="1">
                <a:solidFill>
                  <a:srgbClr val="00FF00"/>
                </a:solidFill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00FF00"/>
                </a:solidFill>
                <a:cs typeface="Times New Roman" pitchFamily="18" charset="0"/>
              </a:rPr>
              <a:t>электроэнергии</a:t>
            </a:r>
          </a:p>
        </p:txBody>
      </p:sp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3894138" y="1671638"/>
            <a:ext cx="4316412" cy="3732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lIns="75749" tIns="37874" rIns="75749" bIns="37874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9" name="Rectangle 7"/>
          <p:cNvSpPr>
            <a:spLocks noChangeArrowheads="1"/>
          </p:cNvSpPr>
          <p:nvPr/>
        </p:nvSpPr>
        <p:spPr bwMode="auto">
          <a:xfrm rot="16200000" flipH="1">
            <a:off x="8112125" y="1538288"/>
            <a:ext cx="593725" cy="288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41300" indent="-241300" defTabSz="738188">
              <a:spcBef>
                <a:spcPct val="20000"/>
              </a:spcBef>
              <a:tabLst>
                <a:tab pos="4179888" algn="l"/>
              </a:tabLst>
            </a:pPr>
            <a:r>
              <a:rPr lang="en-US" sz="600" i="1">
                <a:solidFill>
                  <a:srgbClr val="000000"/>
                </a:solidFill>
                <a:latin typeface="Calibri" pitchFamily="34" charset="0"/>
              </a:rPr>
              <a:t>E41105</a:t>
            </a:r>
          </a:p>
        </p:txBody>
      </p:sp>
      <p:pic>
        <p:nvPicPr>
          <p:cNvPr id="3175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1285875"/>
            <a:ext cx="6727825" cy="5072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357188" y="0"/>
            <a:ext cx="8572500" cy="862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738188"/>
            <a:r>
              <a:rPr lang="en-US" sz="2800" b="1">
                <a:solidFill>
                  <a:srgbClr val="00B050"/>
                </a:solidFill>
                <a:cs typeface="Times New Roman" pitchFamily="18" charset="0"/>
              </a:rPr>
              <a:t>Описание низковольтной распределительной</a:t>
            </a:r>
            <a:r>
              <a:rPr lang="ru-RU" sz="2800" b="1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B050"/>
                </a:solidFill>
                <a:cs typeface="Times New Roman" pitchFamily="18" charset="0"/>
              </a:rPr>
              <a:t>системы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0629"/>
            <a:ext cx="592935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/>
              <a:t>1.Корпус автоматического</a:t>
            </a:r>
          </a:p>
          <a:p>
            <a:r>
              <a:rPr lang="ru-RU" sz="1200" b="1" dirty="0" smtClean="0"/>
              <a:t> выключателя. 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Он изготовлен из пластика</a:t>
            </a:r>
          </a:p>
          <a:p>
            <a:r>
              <a:rPr lang="ru-RU" sz="1200" dirty="0" smtClean="0"/>
              <a:t> пониженного горения.</a:t>
            </a:r>
          </a:p>
          <a:p>
            <a:r>
              <a:rPr lang="ru-RU" sz="1200" dirty="0" smtClean="0"/>
              <a:t> Имеет специальные крепления</a:t>
            </a:r>
          </a:p>
          <a:p>
            <a:r>
              <a:rPr lang="ru-RU" sz="1200" dirty="0" smtClean="0"/>
              <a:t> для монтажа</a:t>
            </a:r>
          </a:p>
          <a:p>
            <a:r>
              <a:rPr lang="ru-RU" sz="1200" b="1" dirty="0" smtClean="0"/>
              <a:t>2.Рычаг управления.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Рычаг управления предназначен</a:t>
            </a:r>
          </a:p>
          <a:p>
            <a:r>
              <a:rPr lang="ru-RU" sz="1200" dirty="0" smtClean="0"/>
              <a:t>для включения- отключения</a:t>
            </a:r>
          </a:p>
          <a:p>
            <a:r>
              <a:rPr lang="ru-RU" sz="1200" dirty="0" smtClean="0"/>
              <a:t>автоматического</a:t>
            </a:r>
          </a:p>
          <a:p>
            <a:r>
              <a:rPr lang="ru-RU" sz="1200" dirty="0" smtClean="0"/>
              <a:t> выключателя,</a:t>
            </a:r>
          </a:p>
          <a:p>
            <a:r>
              <a:rPr lang="ru-RU" sz="1200" dirty="0" smtClean="0"/>
              <a:t> а следовательно участка цепи, </a:t>
            </a:r>
          </a:p>
          <a:p>
            <a:r>
              <a:rPr lang="ru-RU" sz="1200" dirty="0" smtClean="0"/>
              <a:t>на котором</a:t>
            </a:r>
          </a:p>
          <a:p>
            <a:r>
              <a:rPr lang="ru-RU" sz="1200" dirty="0" smtClean="0"/>
              <a:t> он установлен.</a:t>
            </a:r>
          </a:p>
          <a:p>
            <a:r>
              <a:rPr lang="ru-RU" sz="1200" b="1" dirty="0" smtClean="0"/>
              <a:t>3.Клеммы</a:t>
            </a:r>
            <a:r>
              <a:rPr lang="ru-RU" sz="1200" dirty="0" smtClean="0"/>
              <a:t> для подключения</a:t>
            </a:r>
          </a:p>
          <a:p>
            <a:r>
              <a:rPr lang="ru-RU" sz="1200" dirty="0" smtClean="0"/>
              <a:t> питающего провода и провода</a:t>
            </a:r>
          </a:p>
          <a:p>
            <a:r>
              <a:rPr lang="ru-RU" sz="1200" dirty="0" smtClean="0"/>
              <a:t> отходящего на участок цепи.</a:t>
            </a:r>
          </a:p>
          <a:p>
            <a:r>
              <a:rPr lang="ru-RU" sz="1200" b="1" dirty="0" smtClean="0"/>
              <a:t>4.Силовые контакты.</a:t>
            </a:r>
            <a:endParaRPr lang="ru-RU" sz="1200" dirty="0" smtClean="0"/>
          </a:p>
          <a:p>
            <a:r>
              <a:rPr lang="ru-RU" sz="1200" b="1" dirty="0" smtClean="0"/>
              <a:t>5.Механизм взвода и расцепления.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6.Электромагнитный </a:t>
            </a:r>
            <a:r>
              <a:rPr lang="ru-RU" sz="1200" b="1" dirty="0" err="1" smtClean="0"/>
              <a:t>расцепитель</a:t>
            </a:r>
            <a:r>
              <a:rPr lang="ru-RU" sz="1200" b="1" dirty="0" smtClean="0"/>
              <a:t>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Он обеспечивает защиту от короткого замыкания (представлен в виде электромагнита с подвижным сердечником, который работает как толкатель и срабатывает при токах короткого замыкания).</a:t>
            </a:r>
          </a:p>
          <a:p>
            <a:r>
              <a:rPr lang="ru-RU" sz="1200" b="1" dirty="0" smtClean="0"/>
              <a:t>7.Тепловой </a:t>
            </a:r>
            <a:r>
              <a:rPr lang="ru-RU" sz="1200" b="1" dirty="0" err="1" smtClean="0"/>
              <a:t>расцепитель</a:t>
            </a:r>
            <a:r>
              <a:rPr lang="ru-RU" sz="1200" b="1" dirty="0" smtClean="0"/>
              <a:t>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Обеспечивает защиту от перегрузки цепи, которую защищает автомат. (Представляет собой биметаллическую пластину, которая при заданных токах изгибается и приводит в действие механизм </a:t>
            </a:r>
            <a:r>
              <a:rPr lang="ru-RU" sz="1200" dirty="0" err="1" smtClean="0"/>
              <a:t>расцепителя</a:t>
            </a:r>
            <a:r>
              <a:rPr lang="ru-RU" sz="1200" dirty="0" smtClean="0"/>
              <a:t>).</a:t>
            </a:r>
          </a:p>
          <a:p>
            <a:r>
              <a:rPr lang="ru-RU" sz="1200" b="1" dirty="0" smtClean="0"/>
              <a:t>8.Дугогасительная камера.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Благодаря ей происходит гашение дуги, которая образуется при размыкании контактов. Здесь же имеется канал для отвода газов.</a:t>
            </a:r>
          </a:p>
          <a:p>
            <a:r>
              <a:rPr lang="ru-RU" sz="1200" b="1" dirty="0" smtClean="0"/>
              <a:t>9.Регулировочный винт теплового </a:t>
            </a:r>
            <a:r>
              <a:rPr lang="ru-RU" sz="1200" b="1" dirty="0" err="1" smtClean="0"/>
              <a:t>расцепителя</a:t>
            </a:r>
            <a:r>
              <a:rPr lang="ru-RU" sz="1200" b="1" dirty="0" smtClean="0"/>
              <a:t>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Он обеспечивает регулировку тока срабатывания теплового </a:t>
            </a:r>
            <a:r>
              <a:rPr lang="ru-RU" sz="1200" dirty="0" err="1" smtClean="0"/>
              <a:t>расцепителя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pic>
        <p:nvPicPr>
          <p:cNvPr id="179202" name="Picture 2" descr="L:\162912345405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9955" y="-24"/>
            <a:ext cx="6604046" cy="3714776"/>
          </a:xfrm>
          <a:prstGeom prst="rect">
            <a:avLst/>
          </a:prstGeom>
          <a:noFill/>
        </p:spPr>
      </p:pic>
      <p:sp>
        <p:nvSpPr>
          <p:cNvPr id="4" name="Line 47"/>
          <p:cNvSpPr>
            <a:spLocks noChangeShapeType="1"/>
          </p:cNvSpPr>
          <p:nvPr/>
        </p:nvSpPr>
        <p:spPr bwMode="auto">
          <a:xfrm flipV="1">
            <a:off x="4357686" y="2857496"/>
            <a:ext cx="1371591" cy="428628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</TotalTime>
  <Words>1719</Words>
  <Application>Microsoft Office PowerPoint</Application>
  <PresentationFormat>Экран (4:3)</PresentationFormat>
  <Paragraphs>201</Paragraphs>
  <Slides>17</Slides>
  <Notes>4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Автоматический выключатель (АВ)</vt:lpstr>
      <vt:lpstr>Виды  автоматов</vt:lpstr>
      <vt:lpstr>Расцепители автоматов (АВ)</vt:lpstr>
      <vt:lpstr>Классификация </vt:lpstr>
      <vt:lpstr>Классификация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Дифференциальные выключатели нагрузки (УЗО)</vt:lpstr>
      <vt:lpstr>Характеристики УЗО</vt:lpstr>
      <vt:lpstr>Принцип действия дифференциальной защиты</vt:lpstr>
      <vt:lpstr>Выбор УЗО</vt:lpstr>
      <vt:lpstr>Выбор УЗО</vt:lpstr>
      <vt:lpstr>Дифференциальный автоматический выключатель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Автоматический выключатель</dc:title>
  <dc:creator>User</dc:creator>
  <cp:lastModifiedBy>Admin</cp:lastModifiedBy>
  <cp:revision>134</cp:revision>
  <dcterms:created xsi:type="dcterms:W3CDTF">2014-03-25T13:22:06Z</dcterms:created>
  <dcterms:modified xsi:type="dcterms:W3CDTF">2023-03-01T10:06:36Z</dcterms:modified>
</cp:coreProperties>
</file>